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8" r:id="rId2"/>
    <p:sldId id="256" r:id="rId3"/>
    <p:sldId id="258" r:id="rId4"/>
    <p:sldId id="259" r:id="rId5"/>
    <p:sldId id="346" r:id="rId6"/>
    <p:sldId id="260" r:id="rId7"/>
    <p:sldId id="261" r:id="rId8"/>
    <p:sldId id="262" r:id="rId9"/>
    <p:sldId id="265" r:id="rId10"/>
    <p:sldId id="349" r:id="rId11"/>
    <p:sldId id="350" r:id="rId12"/>
    <p:sldId id="351" r:id="rId13"/>
    <p:sldId id="315" r:id="rId14"/>
    <p:sldId id="316" r:id="rId15"/>
    <p:sldId id="266" r:id="rId16"/>
    <p:sldId id="347" r:id="rId17"/>
    <p:sldId id="271" r:id="rId18"/>
    <p:sldId id="272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7" r:id="rId50"/>
    <p:sldId id="344" r:id="rId51"/>
    <p:sldId id="345" r:id="rId52"/>
    <p:sldId id="354" r:id="rId53"/>
    <p:sldId id="358" r:id="rId54"/>
    <p:sldId id="357" r:id="rId55"/>
    <p:sldId id="356" r:id="rId56"/>
    <p:sldId id="355" r:id="rId57"/>
    <p:sldId id="363" r:id="rId58"/>
    <p:sldId id="362" r:id="rId59"/>
    <p:sldId id="360" r:id="rId60"/>
    <p:sldId id="359" r:id="rId61"/>
    <p:sldId id="364" r:id="rId62"/>
    <p:sldId id="365" r:id="rId63"/>
    <p:sldId id="366" r:id="rId64"/>
    <p:sldId id="367" r:id="rId65"/>
    <p:sldId id="368" r:id="rId66"/>
    <p:sldId id="369" r:id="rId67"/>
    <p:sldId id="371" r:id="rId68"/>
    <p:sldId id="372" r:id="rId69"/>
    <p:sldId id="373" r:id="rId70"/>
    <p:sldId id="375" r:id="rId71"/>
    <p:sldId id="376" r:id="rId72"/>
    <p:sldId id="377" r:id="rId73"/>
    <p:sldId id="378" r:id="rId74"/>
    <p:sldId id="379" r:id="rId75"/>
    <p:sldId id="380" r:id="rId76"/>
    <p:sldId id="381" r:id="rId77"/>
    <p:sldId id="382" r:id="rId78"/>
    <p:sldId id="383" r:id="rId79"/>
    <p:sldId id="384" r:id="rId80"/>
    <p:sldId id="385" r:id="rId81"/>
    <p:sldId id="386" r:id="rId82"/>
    <p:sldId id="387" r:id="rId83"/>
    <p:sldId id="388" r:id="rId84"/>
    <p:sldId id="389" r:id="rId85"/>
    <p:sldId id="390" r:id="rId86"/>
    <p:sldId id="391" r:id="rId87"/>
    <p:sldId id="392" r:id="rId88"/>
    <p:sldId id="393" r:id="rId89"/>
    <p:sldId id="394" r:id="rId90"/>
    <p:sldId id="395" r:id="rId91"/>
    <p:sldId id="352" r:id="rId92"/>
    <p:sldId id="319" r:id="rId93"/>
    <p:sldId id="320" r:id="rId94"/>
    <p:sldId id="330" r:id="rId95"/>
    <p:sldId id="353" r:id="rId9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68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3-24T17:51:10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23573 17536 0,'0'0'16</inkml:trace>
  <inkml:trace contextRef="#ctx0" brushRef="#br0" timeOffset="1264.57">15681 18160 0,'0'0'0,"0"0"16,0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3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1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1.png"/><Relationship Id="rId3" Type="http://schemas.openxmlformats.org/officeDocument/2006/relationships/image" Target="../media/image129.png"/><Relationship Id="rId21" Type="http://schemas.openxmlformats.org/officeDocument/2006/relationships/image" Target="../media/image146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0.png"/><Relationship Id="rId2" Type="http://schemas.openxmlformats.org/officeDocument/2006/relationships/image" Target="../media/image1.png"/><Relationship Id="rId16" Type="http://schemas.openxmlformats.org/officeDocument/2006/relationships/image" Target="../media/image142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49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39.png"/><Relationship Id="rId4" Type="http://schemas.openxmlformats.org/officeDocument/2006/relationships/image" Target="../media/image155.png"/><Relationship Id="rId9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60.png"/><Relationship Id="rId7" Type="http://schemas.openxmlformats.org/officeDocument/2006/relationships/image" Target="../media/image39.png"/><Relationship Id="rId12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6.png"/><Relationship Id="rId5" Type="http://schemas.openxmlformats.org/officeDocument/2006/relationships/image" Target="../media/image161.png"/><Relationship Id="rId10" Type="http://schemas.openxmlformats.org/officeDocument/2006/relationships/image" Target="../media/image165.png"/><Relationship Id="rId4" Type="http://schemas.microsoft.com/office/2007/relationships/hdphoto" Target="../media/hdphoto1.wdp"/><Relationship Id="rId9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1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1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4.png"/><Relationship Id="rId4" Type="http://schemas.openxmlformats.org/officeDocument/2006/relationships/image" Target="../media/image1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98.png"/><Relationship Id="rId4" Type="http://schemas.openxmlformats.org/officeDocument/2006/relationships/image" Target="../media/image1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1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9.png"/><Relationship Id="rId4" Type="http://schemas.openxmlformats.org/officeDocument/2006/relationships/image" Target="../media/image1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1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1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2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212.png"/><Relationship Id="rId4" Type="http://schemas.openxmlformats.org/officeDocument/2006/relationships/image" Target="../media/image1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5.png"/><Relationship Id="rId4" Type="http://schemas.openxmlformats.org/officeDocument/2006/relationships/image" Target="../media/image1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05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" Type="http://schemas.openxmlformats.org/officeDocument/2006/relationships/image" Target="../media/image1.png"/><Relationship Id="rId16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4" Type="http://schemas.openxmlformats.org/officeDocument/2006/relationships/image" Target="../media/image187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1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26" Type="http://schemas.openxmlformats.org/officeDocument/2006/relationships/image" Target="../media/image208.png"/><Relationship Id="rId3" Type="http://schemas.openxmlformats.org/officeDocument/2006/relationships/image" Target="../media/image232.png"/><Relationship Id="rId21" Type="http://schemas.openxmlformats.org/officeDocument/2006/relationships/image" Target="../media/image248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5" Type="http://schemas.openxmlformats.org/officeDocument/2006/relationships/image" Target="../media/image252.png"/><Relationship Id="rId2" Type="http://schemas.openxmlformats.org/officeDocument/2006/relationships/image" Target="../media/image1.png"/><Relationship Id="rId16" Type="http://schemas.openxmlformats.org/officeDocument/2006/relationships/image" Target="../media/image243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24" Type="http://schemas.openxmlformats.org/officeDocument/2006/relationships/image" Target="../media/image251.png"/><Relationship Id="rId5" Type="http://schemas.openxmlformats.org/officeDocument/2006/relationships/image" Target="../media/image229.pn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10" Type="http://schemas.openxmlformats.org/officeDocument/2006/relationships/image" Target="../media/image237.png"/><Relationship Id="rId19" Type="http://schemas.openxmlformats.org/officeDocument/2006/relationships/image" Target="../media/image246.png"/><Relationship Id="rId4" Type="http://schemas.openxmlformats.org/officeDocument/2006/relationships/image" Target="../media/image187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Relationship Id="rId27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1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05.png"/><Relationship Id="rId7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10" Type="http://schemas.openxmlformats.org/officeDocument/2006/relationships/image" Target="../media/image258.png"/><Relationship Id="rId4" Type="http://schemas.openxmlformats.org/officeDocument/2006/relationships/image" Target="../media/image187.png"/><Relationship Id="rId9" Type="http://schemas.openxmlformats.org/officeDocument/2006/relationships/image" Target="../media/image2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8" Type="http://schemas.openxmlformats.org/officeDocument/2006/relationships/image" Target="../media/image21.png"/><Relationship Id="rId51" Type="http://schemas.openxmlformats.org/officeDocument/2006/relationships/image" Target="../media/image6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1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8580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8382000" cy="647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956E9-97D2-4636-9653-88EEA374C8AB}"/>
              </a:ext>
            </a:extLst>
          </p:cNvPr>
          <p:cNvSpPr txBox="1"/>
          <p:nvPr/>
        </p:nvSpPr>
        <p:spPr>
          <a:xfrm flipH="1">
            <a:off x="990600" y="277091"/>
            <a:ext cx="7696200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MICROPROCESSOR </a:t>
            </a:r>
          </a:p>
          <a:p>
            <a:pPr algn="ctr"/>
            <a:r>
              <a:rPr lang="en-US" sz="2400" b="1" dirty="0"/>
              <a:t>KCS 403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000" b="1" dirty="0"/>
              <a:t>UNIT -III </a:t>
            </a:r>
          </a:p>
          <a:p>
            <a:pPr algn="ctr"/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sz="2000" b="1" dirty="0"/>
              <a:t>TOPICS</a:t>
            </a:r>
          </a:p>
          <a:p>
            <a:pPr algn="ctr"/>
            <a:r>
              <a:rPr lang="en-US" sz="1600" dirty="0"/>
              <a:t>Architecture of 8086, Bus Interface Unit, Execution Unit</a:t>
            </a:r>
          </a:p>
          <a:p>
            <a:pPr algn="ctr"/>
            <a:r>
              <a:rPr lang="en-US" sz="1600" dirty="0"/>
              <a:t>               Register Organization</a:t>
            </a:r>
          </a:p>
          <a:p>
            <a:pPr algn="ctr"/>
            <a:r>
              <a:rPr lang="en-US" sz="1600" dirty="0"/>
              <a:t>    Memory Addressing and Memory Segmentation</a:t>
            </a:r>
          </a:p>
          <a:p>
            <a:pPr algn="ctr"/>
            <a:r>
              <a:rPr lang="en-US" sz="1600" dirty="0"/>
              <a:t>               Operating modes and Pin diagram</a:t>
            </a:r>
          </a:p>
          <a:p>
            <a:pPr algn="ctr"/>
            <a:r>
              <a:rPr lang="en-US" sz="1600" dirty="0"/>
              <a:t>Instruction format and Instruction Set</a:t>
            </a:r>
          </a:p>
          <a:p>
            <a:pPr algn="ctr"/>
            <a:r>
              <a:rPr lang="en-US" sz="1600" dirty="0"/>
              <a:t>       Types of Instruction</a:t>
            </a:r>
          </a:p>
          <a:p>
            <a:pPr algn="ctr"/>
            <a:r>
              <a:rPr lang="en-US" sz="1600" dirty="0"/>
              <a:t>Interrupts: Hardware and Software</a:t>
            </a:r>
          </a:p>
          <a:p>
            <a:endParaRPr lang="en-US" sz="1600" dirty="0"/>
          </a:p>
          <a:p>
            <a:pPr algn="ctr"/>
            <a:r>
              <a:rPr lang="en-US" sz="2000" b="1" dirty="0"/>
              <a:t>Jyoti Guglani</a:t>
            </a:r>
            <a:endParaRPr lang="en-US" b="1" dirty="0"/>
          </a:p>
          <a:p>
            <a:pPr algn="ctr"/>
            <a:r>
              <a:rPr lang="en-US" b="1" dirty="0"/>
              <a:t>Department of Computer Science &amp; Engineering</a:t>
            </a:r>
          </a:p>
          <a:p>
            <a:pPr algn="ctr"/>
            <a:r>
              <a:rPr lang="en-US" sz="2000" b="1" dirty="0"/>
              <a:t>IMS ENGINEERING COLLEGE </a:t>
            </a:r>
          </a:p>
          <a:p>
            <a:pPr algn="ctr"/>
            <a:r>
              <a:rPr lang="en-US" sz="2000" b="1" dirty="0"/>
              <a:t>Dr. A.P.J. Abdul Kalam Technical University, </a:t>
            </a:r>
          </a:p>
          <a:p>
            <a:pPr algn="ctr"/>
            <a:r>
              <a:rPr lang="en-US" sz="2000" b="1" dirty="0"/>
              <a:t>Lucknow</a:t>
            </a: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</a:t>
            </a:r>
          </a:p>
        </p:txBody>
      </p:sp>
      <p:pic>
        <p:nvPicPr>
          <p:cNvPr id="8" name="Picture 2" descr="Image result for imsec logo">
            <a:extLst>
              <a:ext uri="{FF2B5EF4-FFF2-40B4-BE49-F238E27FC236}">
                <a16:creationId xmlns:a16="http://schemas.microsoft.com/office/drawing/2014/main" id="{D7678D12-52EE-4C82-9237-E8F81964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99208"/>
            <a:ext cx="1378527" cy="153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. A.P.J. Abdul Kalam Technical University Uttar Pradesh, Lucknow ::">
            <a:extLst>
              <a:ext uri="{FF2B5EF4-FFF2-40B4-BE49-F238E27FC236}">
                <a16:creationId xmlns:a16="http://schemas.microsoft.com/office/drawing/2014/main" id="{E8019521-0CA3-40EE-AE2E-3F56D87D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609599"/>
            <a:ext cx="1524001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54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125"/>
            <a:ext cx="9144000" cy="6858000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458200" cy="533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399030" y="265176"/>
            <a:ext cx="429425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FFF00"/>
                </a:solidFill>
                <a:latin typeface="Arial"/>
                <a:cs typeface="Arial"/>
              </a:rPr>
              <a:t>8086 MEMORY </a:t>
            </a:r>
            <a:r>
              <a:rPr lang="en-US" sz="2400" b="1" spc="10" dirty="0">
                <a:solidFill>
                  <a:srgbClr val="FFFF00"/>
                </a:solidFill>
                <a:latin typeface="Arial"/>
                <a:cs typeface="Arial"/>
              </a:rPr>
              <a:t>ADDRESSING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44424" y="685775"/>
            <a:ext cx="792147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Times New Roman"/>
                <a:cs typeface="Times New Roman"/>
              </a:rPr>
              <a:t>8086 supports </a:t>
            </a:r>
            <a:r>
              <a:rPr sz="2200" spc="10" dirty="0">
                <a:solidFill>
                  <a:srgbClr val="C00000"/>
                </a:solidFill>
                <a:latin typeface="Times New Roman"/>
                <a:cs typeface="Times New Roman"/>
              </a:rPr>
              <a:t>2  = 1,048,576 bytes (1Mbytes) </a:t>
            </a:r>
            <a:r>
              <a:rPr sz="2200" spc="10" dirty="0">
                <a:latin typeface="Times New Roman"/>
                <a:cs typeface="Times New Roman"/>
              </a:rPr>
              <a:t>of memory over the</a:t>
            </a:r>
            <a:endParaRPr sz="2200" dirty="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latin typeface="Times New Roman"/>
                <a:cs typeface="Times New Roman"/>
              </a:rPr>
              <a:t>address range 00000  to FFFFF </a:t>
            </a:r>
            <a:r>
              <a:rPr lang="en-US" sz="2200" spc="10" dirty="0">
                <a:latin typeface="Times New Roman"/>
                <a:cs typeface="Times New Roman"/>
              </a:rPr>
              <a:t>  </a:t>
            </a:r>
            <a:r>
              <a:rPr sz="2200" spc="10" dirty="0">
                <a:latin typeface="Times New Roman"/>
                <a:cs typeface="Times New Roman"/>
              </a:rPr>
              <a:t>(00000H to FFFFFH)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71420" y="706059"/>
            <a:ext cx="117333" cy="213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C00000"/>
                </a:solidFill>
                <a:latin typeface="Times New Roman"/>
                <a:cs typeface="Times New Roman"/>
              </a:rPr>
              <a:t>20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980690" y="1193739"/>
            <a:ext cx="118742" cy="213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Times New Roman"/>
                <a:cs typeface="Times New Roman"/>
              </a:rPr>
              <a:t>16</a:t>
            </a:r>
            <a:endParaRPr sz="900" dirty="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211320" y="1193739"/>
            <a:ext cx="117334" cy="213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Times New Roman"/>
                <a:cs typeface="Times New Roman"/>
              </a:rPr>
              <a:t>16</a:t>
            </a:r>
            <a:endParaRPr sz="900" dirty="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20040" y="1468399"/>
            <a:ext cx="324383" cy="6726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endParaRPr sz="2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20040" y="1471904"/>
            <a:ext cx="8364598" cy="10156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63219">
              <a:lnSpc>
                <a:spcPct val="100000"/>
              </a:lnSpc>
            </a:pPr>
            <a:r>
              <a:rPr lang="en-US" sz="2200" spc="10" dirty="0">
                <a:latin typeface="Times New Roman"/>
                <a:cs typeface="Times New Roman"/>
              </a:rPr>
              <a:t>Tw</a:t>
            </a:r>
            <a:r>
              <a:rPr sz="2200" spc="10" dirty="0">
                <a:latin typeface="Times New Roman"/>
                <a:cs typeface="Times New Roman"/>
              </a:rPr>
              <a:t>o consecutive bytes can be accessed as </a:t>
            </a:r>
            <a:r>
              <a:rPr sz="2200" spc="10" dirty="0">
                <a:solidFill>
                  <a:srgbClr val="C00000"/>
                </a:solidFill>
                <a:latin typeface="Times New Roman"/>
                <a:cs typeface="Times New Roman"/>
              </a:rPr>
              <a:t>one word </a:t>
            </a:r>
            <a:r>
              <a:rPr sz="2200" spc="10" dirty="0">
                <a:latin typeface="Times New Roman"/>
                <a:cs typeface="Times New Roman"/>
              </a:rPr>
              <a:t>(16-bits)</a:t>
            </a:r>
            <a:endParaRPr sz="2200" dirty="0">
              <a:latin typeface="Times New Roman"/>
              <a:cs typeface="Times New Roman"/>
            </a:endParaRPr>
          </a:p>
          <a:p>
            <a:pPr marL="363219">
              <a:lnSpc>
                <a:spcPct val="100000"/>
              </a:lnSpc>
            </a:pPr>
            <a:r>
              <a:rPr sz="2200" spc="10" dirty="0">
                <a:latin typeface="Times New Roman"/>
                <a:cs typeface="Times New Roman"/>
              </a:rPr>
              <a:t>The </a:t>
            </a:r>
            <a:r>
              <a:rPr sz="2200" spc="10" dirty="0">
                <a:solidFill>
                  <a:srgbClr val="C00000"/>
                </a:solidFill>
                <a:latin typeface="Times New Roman"/>
                <a:cs typeface="Times New Roman"/>
              </a:rPr>
              <a:t>lower</a:t>
            </a:r>
            <a:r>
              <a:rPr sz="2200" spc="10" dirty="0">
                <a:latin typeface="Times New Roman"/>
                <a:cs typeface="Times New Roman"/>
              </a:rPr>
              <a:t>-addressed byte is the </a:t>
            </a:r>
            <a:r>
              <a:rPr sz="2200" spc="10" dirty="0">
                <a:solidFill>
                  <a:srgbClr val="C00000"/>
                </a:solidFill>
                <a:latin typeface="Times New Roman"/>
                <a:cs typeface="Times New Roman"/>
              </a:rPr>
              <a:t>least significant </a:t>
            </a:r>
            <a:r>
              <a:rPr sz="2200" spc="10" dirty="0">
                <a:latin typeface="Times New Roman"/>
                <a:cs typeface="Times New Roman"/>
              </a:rPr>
              <a:t>byte of the word, and</a:t>
            </a:r>
            <a:endParaRPr sz="2200" dirty="0">
              <a:latin typeface="Times New Roman"/>
              <a:cs typeface="Times New Roman"/>
            </a:endParaRPr>
          </a:p>
          <a:p>
            <a:pPr marL="363219">
              <a:lnSpc>
                <a:spcPct val="100000"/>
              </a:lnSpc>
            </a:pPr>
            <a:r>
              <a:rPr sz="2200" spc="10" dirty="0">
                <a:latin typeface="Times New Roman"/>
                <a:cs typeface="Times New Roman"/>
              </a:rPr>
              <a:t>the </a:t>
            </a:r>
            <a:r>
              <a:rPr sz="2200" spc="10" dirty="0">
                <a:solidFill>
                  <a:srgbClr val="C00000"/>
                </a:solidFill>
                <a:latin typeface="Times New Roman"/>
                <a:cs typeface="Times New Roman"/>
              </a:rPr>
              <a:t>higher</a:t>
            </a:r>
            <a:r>
              <a:rPr sz="2200" spc="10" dirty="0">
                <a:latin typeface="Times New Roman"/>
                <a:cs typeface="Times New Roman"/>
              </a:rPr>
              <a:t>-addressed byte is its </a:t>
            </a:r>
            <a:r>
              <a:rPr sz="2200" spc="10" dirty="0">
                <a:solidFill>
                  <a:srgbClr val="C00000"/>
                </a:solidFill>
                <a:latin typeface="Times New Roman"/>
                <a:cs typeface="Times New Roman"/>
              </a:rPr>
              <a:t>most significant </a:t>
            </a:r>
            <a:r>
              <a:rPr sz="2200" spc="10" dirty="0">
                <a:latin typeface="Times New Roman"/>
                <a:cs typeface="Times New Roman"/>
              </a:rPr>
              <a:t>byte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20040" y="3019069"/>
            <a:ext cx="324383" cy="3431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20040" y="3021304"/>
            <a:ext cx="824585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19" algn="just">
              <a:lnSpc>
                <a:spcPct val="100000"/>
              </a:lnSpc>
            </a:pPr>
            <a:r>
              <a:rPr sz="2200" spc="10" dirty="0">
                <a:latin typeface="Times New Roman"/>
                <a:cs typeface="Times New Roman"/>
              </a:rPr>
              <a:t>Memory space of 1MB is divided into two chips (called </a:t>
            </a:r>
            <a:r>
              <a:rPr sz="2200" spc="10" dirty="0">
                <a:solidFill>
                  <a:srgbClr val="C00000"/>
                </a:solidFill>
                <a:latin typeface="Times New Roman"/>
                <a:cs typeface="Times New Roman"/>
              </a:rPr>
              <a:t>banks</a:t>
            </a:r>
            <a:r>
              <a:rPr sz="2200" spc="10" dirty="0">
                <a:latin typeface="Times New Roman"/>
                <a:cs typeface="Times New Roman"/>
              </a:rPr>
              <a:t>) of</a:t>
            </a:r>
            <a:endParaRPr sz="2200" dirty="0">
              <a:latin typeface="Times New Roman"/>
              <a:cs typeface="Times New Roman"/>
            </a:endParaRPr>
          </a:p>
          <a:p>
            <a:pPr marL="363219" algn="just">
              <a:lnSpc>
                <a:spcPct val="100000"/>
              </a:lnSpc>
            </a:pPr>
            <a:r>
              <a:rPr sz="2200" spc="10" dirty="0">
                <a:solidFill>
                  <a:srgbClr val="C00000"/>
                </a:solidFill>
                <a:latin typeface="Times New Roman"/>
                <a:cs typeface="Times New Roman"/>
              </a:rPr>
              <a:t>512KB</a:t>
            </a:r>
            <a:r>
              <a:rPr sz="2200" spc="10" dirty="0">
                <a:latin typeface="Times New Roman"/>
                <a:cs typeface="Times New Roman"/>
              </a:rPr>
              <a:t> each having </a:t>
            </a:r>
            <a:r>
              <a:rPr sz="2200" spc="10" dirty="0">
                <a:solidFill>
                  <a:srgbClr val="C00000"/>
                </a:solidFill>
                <a:latin typeface="Times New Roman"/>
                <a:cs typeface="Times New Roman"/>
              </a:rPr>
              <a:t>even</a:t>
            </a:r>
            <a:r>
              <a:rPr sz="2200" spc="10" dirty="0">
                <a:latin typeface="Times New Roman"/>
                <a:cs typeface="Times New Roman"/>
              </a:rPr>
              <a:t> &amp; </a:t>
            </a:r>
            <a:r>
              <a:rPr sz="2200" spc="10" dirty="0">
                <a:solidFill>
                  <a:srgbClr val="C00000"/>
                </a:solidFill>
                <a:latin typeface="Times New Roman"/>
                <a:cs typeface="Times New Roman"/>
              </a:rPr>
              <a:t>odd</a:t>
            </a:r>
            <a:r>
              <a:rPr sz="2200" spc="10" dirty="0">
                <a:latin typeface="Times New Roman"/>
                <a:cs typeface="Times New Roman"/>
              </a:rPr>
              <a:t> addresses</a:t>
            </a:r>
            <a:endParaRPr sz="2200" dirty="0">
              <a:latin typeface="Times New Roman"/>
              <a:cs typeface="Times New Roman"/>
            </a:endParaRPr>
          </a:p>
          <a:p>
            <a:pPr marL="0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lang="en-US" sz="2200" spc="10" dirty="0">
                <a:latin typeface="Arial"/>
                <a:cs typeface="Arial"/>
              </a:rPr>
              <a:t> </a:t>
            </a:r>
            <a:r>
              <a:rPr sz="2200" spc="10" dirty="0">
                <a:latin typeface="Times New Roman"/>
                <a:cs typeface="Times New Roman"/>
              </a:rPr>
              <a:t>This is done because most memories are </a:t>
            </a:r>
            <a:r>
              <a:rPr sz="2200" spc="10" dirty="0">
                <a:solidFill>
                  <a:srgbClr val="C00000"/>
                </a:solidFill>
                <a:latin typeface="Times New Roman"/>
                <a:cs typeface="Times New Roman"/>
              </a:rPr>
              <a:t>‘byte-oriented’ </a:t>
            </a:r>
            <a:r>
              <a:rPr sz="2200" spc="10" dirty="0">
                <a:latin typeface="Times New Roman"/>
                <a:cs typeface="Times New Roman"/>
              </a:rPr>
              <a:t>(1 byte</a:t>
            </a:r>
            <a:endParaRPr lang="en-US" sz="2200" dirty="0">
              <a:latin typeface="Times New Roman"/>
              <a:cs typeface="Times New Roman"/>
            </a:endParaRPr>
          </a:p>
          <a:p>
            <a:pPr marL="363219" algn="just">
              <a:lnSpc>
                <a:spcPct val="100000"/>
              </a:lnSpc>
            </a:pPr>
            <a:r>
              <a:rPr lang="en-US" sz="2200" spc="10" dirty="0">
                <a:latin typeface="Times New Roman"/>
                <a:cs typeface="Times New Roman"/>
              </a:rPr>
              <a:t>Read /write at a time), but as 8086 is capable to read/write 16-bit (2</a:t>
            </a:r>
            <a:endParaRPr lang="en-US" sz="2200" dirty="0">
              <a:latin typeface="Times New Roman"/>
              <a:cs typeface="Times New Roman"/>
            </a:endParaRPr>
          </a:p>
          <a:p>
            <a:pPr marL="363219" algn="just">
              <a:lnSpc>
                <a:spcPct val="100000"/>
              </a:lnSpc>
            </a:pPr>
            <a:r>
              <a:rPr sz="2200" spc="10" dirty="0">
                <a:latin typeface="Times New Roman"/>
                <a:cs typeface="Times New Roman"/>
              </a:rPr>
              <a:t>bytes) at a time, we need to use two chips for 16-bit word operations</a:t>
            </a:r>
            <a:endParaRPr sz="2200" dirty="0">
              <a:latin typeface="Times New Roman"/>
              <a:cs typeface="Times New Roman"/>
            </a:endParaRPr>
          </a:p>
          <a:p>
            <a:pPr marL="0" algn="just"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722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144000" cy="68580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3200400" cy="351917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46730"/>
            <a:ext cx="3625850" cy="363728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"/>
            <a:ext cx="6934200" cy="24384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"/>
            <a:ext cx="6934200" cy="2438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F0C90C-A226-4C33-88A8-53E742470093}"/>
                  </a:ext>
                </a:extLst>
              </p14:cNvPr>
              <p14:cNvContentPartPr/>
              <p14:nvPr/>
            </p14:nvContentPartPr>
            <p14:xfrm>
              <a:off x="5645160" y="6312960"/>
              <a:ext cx="2841480" cy="22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F0C90C-A226-4C33-88A8-53E7424700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5800" y="6303600"/>
                <a:ext cx="286020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25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733800"/>
            <a:ext cx="6248400" cy="29718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" y="535940"/>
            <a:ext cx="8528050" cy="288925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"/>
            <a:ext cx="8458200" cy="4572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399030" y="188976"/>
            <a:ext cx="429425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FFF00"/>
                </a:solidFill>
                <a:latin typeface="Arial"/>
                <a:cs typeface="Arial"/>
              </a:rPr>
              <a:t>8086 MEMORY </a:t>
            </a:r>
            <a:r>
              <a:rPr lang="en-US" sz="2400" b="1" spc="10" dirty="0">
                <a:solidFill>
                  <a:srgbClr val="FFFF00"/>
                </a:solidFill>
                <a:latin typeface="Arial"/>
                <a:cs typeface="Arial"/>
              </a:rPr>
              <a:t>ADDRESSING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433570" y="5012055"/>
            <a:ext cx="1069973" cy="180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b="1" spc="10" dirty="0">
                <a:latin typeface="Arial"/>
                <a:cs typeface="Arial"/>
              </a:rPr>
              <a:t>(Also called BLE)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85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28" y="4948327"/>
            <a:ext cx="314144" cy="9345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27" y="4491127"/>
            <a:ext cx="314144" cy="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24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58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4114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38200" y="351790"/>
            <a:ext cx="7086600" cy="30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970" b="1" spc="10" dirty="0">
                <a:solidFill>
                  <a:srgbClr val="FFFF00"/>
                </a:solidFill>
                <a:latin typeface="Arial"/>
                <a:cs typeface="Arial"/>
              </a:rPr>
              <a:t>Memory Addressing: </a:t>
            </a:r>
            <a:r>
              <a:rPr sz="1970" b="1" spc="10" dirty="0">
                <a:solidFill>
                  <a:srgbClr val="FFFF00"/>
                </a:solidFill>
                <a:latin typeface="Arial"/>
                <a:cs typeface="Arial"/>
              </a:rPr>
              <a:t>BYTE/WORD TRANFER IN 8086</a:t>
            </a:r>
            <a:endParaRPr sz="1900" dirty="0">
              <a:latin typeface="Arial"/>
              <a:cs typeface="Arial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913130"/>
            <a:ext cx="4724400" cy="2804160"/>
          </a:xfrm>
          <a:prstGeom prst="rect">
            <a:avLst/>
          </a:prstGeom>
        </p:spPr>
      </p:pic>
      <p:pic>
        <p:nvPicPr>
          <p:cNvPr id="8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0"/>
            <a:ext cx="4648200" cy="274828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514600"/>
            <a:ext cx="2209800" cy="22225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181600"/>
            <a:ext cx="2198370" cy="2286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38570" y="979424"/>
            <a:ext cx="2739339" cy="10533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C00000"/>
                </a:solidFill>
                <a:latin typeface="Arial"/>
                <a:cs typeface="Arial"/>
              </a:rPr>
              <a:t>A, B = any assumed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C00000"/>
                </a:solidFill>
                <a:latin typeface="Arial"/>
                <a:cs typeface="Arial"/>
              </a:rPr>
              <a:t>memory location address in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C00000"/>
                </a:solidFill>
                <a:latin typeface="Arial"/>
                <a:cs typeface="Arial"/>
              </a:rPr>
              <a:t>even, odd banks. Brackets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C00000"/>
                </a:solidFill>
                <a:latin typeface="Arial"/>
                <a:cs typeface="Arial"/>
              </a:rPr>
              <a:t>indicate contents of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C00000"/>
                </a:solidFill>
                <a:latin typeface="Arial"/>
                <a:cs typeface="Arial"/>
              </a:rPr>
              <a:t>location &amp; not address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723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4114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613355" y="370390"/>
            <a:ext cx="6410986" cy="3031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970" b="1" spc="10" dirty="0">
                <a:solidFill>
                  <a:srgbClr val="FFFF00"/>
                </a:solidFill>
                <a:latin typeface="Arial"/>
                <a:cs typeface="Arial"/>
              </a:rPr>
              <a:t>Memory Addressing: </a:t>
            </a:r>
            <a:r>
              <a:rPr sz="1970" b="1" spc="10" dirty="0">
                <a:solidFill>
                  <a:srgbClr val="FFFF00"/>
                </a:solidFill>
                <a:latin typeface="Arial"/>
                <a:cs typeface="Arial"/>
              </a:rPr>
              <a:t>BYTE/WORD TRANFER IN 8086</a:t>
            </a:r>
            <a:endParaRPr sz="1900" dirty="0">
              <a:latin typeface="Arial"/>
              <a:cs typeface="Arial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14400"/>
            <a:ext cx="3810000" cy="1981200"/>
          </a:xfrm>
          <a:prstGeom prst="rect">
            <a:avLst/>
          </a:prstGeom>
        </p:spPr>
      </p:pic>
      <p:pic>
        <p:nvPicPr>
          <p:cNvPr id="8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2303780" cy="2286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122930"/>
            <a:ext cx="3886200" cy="2359660"/>
          </a:xfrm>
          <a:prstGeom prst="rect">
            <a:avLst/>
          </a:prstGeom>
        </p:spPr>
      </p:pic>
      <p:pic>
        <p:nvPicPr>
          <p:cNvPr id="8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486400"/>
            <a:ext cx="2590800" cy="3048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00400"/>
            <a:ext cx="4051300" cy="2286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71169" y="5855081"/>
            <a:ext cx="7794142" cy="7537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/>
                <a:cs typeface="Arial"/>
              </a:rPr>
              <a:t>       </a:t>
            </a:r>
            <a:r>
              <a:rPr sz="1370" b="1" spc="10" dirty="0">
                <a:solidFill>
                  <a:srgbClr val="0070C0"/>
                </a:solidFill>
                <a:latin typeface="Arial"/>
                <a:cs typeface="Arial"/>
              </a:rPr>
              <a:t>A word stored at an even-address boundary (00000H, 00002H, 00004H etc) is said to be</a:t>
            </a:r>
            <a:endParaRPr sz="1300">
              <a:latin typeface="Arial"/>
              <a:cs typeface="Arial"/>
            </a:endParaRPr>
          </a:p>
          <a:p>
            <a:pPr marL="363219">
              <a:lnSpc>
                <a:spcPct val="100000"/>
              </a:lnSpc>
            </a:pPr>
            <a:r>
              <a:rPr sz="1400" b="1" spc="10" dirty="0">
                <a:solidFill>
                  <a:srgbClr val="0070C0"/>
                </a:solidFill>
                <a:latin typeface="Arial"/>
                <a:cs typeface="Arial"/>
              </a:rPr>
              <a:t>an </a:t>
            </a:r>
            <a:r>
              <a:rPr sz="1400" b="1" spc="10" dirty="0">
                <a:solidFill>
                  <a:srgbClr val="FF0000"/>
                </a:solidFill>
                <a:latin typeface="Arial"/>
                <a:cs typeface="Arial"/>
              </a:rPr>
              <a:t>aligned word </a:t>
            </a:r>
            <a:r>
              <a:rPr sz="1400" b="1" spc="10" dirty="0">
                <a:solidFill>
                  <a:srgbClr val="0070C0"/>
                </a:solidFill>
                <a:latin typeface="Arial"/>
                <a:cs typeface="Arial"/>
              </a:rPr>
              <a:t>while a word stored at an odd address boundary (00001H, 00003H,</a:t>
            </a:r>
            <a:endParaRPr sz="1400">
              <a:latin typeface="Arial"/>
              <a:cs typeface="Arial"/>
            </a:endParaRPr>
          </a:p>
          <a:p>
            <a:pPr marL="363219">
              <a:lnSpc>
                <a:spcPct val="100000"/>
              </a:lnSpc>
            </a:pPr>
            <a:r>
              <a:rPr sz="1400" b="1" spc="10" dirty="0">
                <a:solidFill>
                  <a:srgbClr val="0070C0"/>
                </a:solidFill>
                <a:latin typeface="Arial"/>
                <a:cs typeface="Arial"/>
              </a:rPr>
              <a:t>00005H  etc)  is  called  </a:t>
            </a:r>
            <a:r>
              <a:rPr sz="1400" b="1" spc="10" dirty="0">
                <a:solidFill>
                  <a:srgbClr val="FF0000"/>
                </a:solidFill>
                <a:latin typeface="Arial"/>
                <a:cs typeface="Arial"/>
              </a:rPr>
              <a:t>misaligned  word.  </a:t>
            </a:r>
            <a:r>
              <a:rPr sz="1400" b="1" spc="10" dirty="0">
                <a:solidFill>
                  <a:srgbClr val="0070C0"/>
                </a:solidFill>
                <a:latin typeface="Arial"/>
                <a:cs typeface="Arial"/>
              </a:rPr>
              <a:t>A  misaligned  word  requires  </a:t>
            </a:r>
            <a:r>
              <a:rPr sz="1400" b="1" spc="10" dirty="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sz="1400" b="1" spc="10" dirty="0">
                <a:solidFill>
                  <a:srgbClr val="0070C0"/>
                </a:solidFill>
                <a:latin typeface="Arial"/>
                <a:cs typeface="Arial"/>
              </a:rPr>
              <a:t>  read</a:t>
            </a:r>
            <a:endParaRPr sz="1400">
              <a:latin typeface="Arial"/>
              <a:cs typeface="Arial"/>
            </a:endParaRPr>
          </a:p>
          <a:p>
            <a:pPr marL="363219">
              <a:lnSpc>
                <a:spcPct val="100000"/>
              </a:lnSpc>
            </a:pPr>
            <a:r>
              <a:rPr sz="1400" b="1" spc="10" dirty="0">
                <a:solidFill>
                  <a:srgbClr val="0070C0"/>
                </a:solidFill>
                <a:latin typeface="Arial"/>
                <a:cs typeface="Arial"/>
              </a:rPr>
              <a:t>operations (or bus cycles) &amp; thus </a:t>
            </a:r>
            <a:r>
              <a:rPr sz="1400" b="1" spc="10" dirty="0">
                <a:solidFill>
                  <a:srgbClr val="C00000"/>
                </a:solidFill>
                <a:latin typeface="Arial"/>
                <a:cs typeface="Arial"/>
              </a:rPr>
              <a:t>double time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41300" y="2349881"/>
            <a:ext cx="972388" cy="4193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0000"/>
                </a:solidFill>
                <a:latin typeface="Arial"/>
                <a:cs typeface="Arial"/>
              </a:rPr>
              <a:t>Misaligned</a:t>
            </a:r>
            <a:endParaRPr sz="1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0000"/>
                </a:solidFill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2736850"/>
            <a:ext cx="218440" cy="97663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" y="3690620"/>
            <a:ext cx="111760" cy="11938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2736850"/>
            <a:ext cx="1671320" cy="87884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90" y="3559809"/>
            <a:ext cx="118110" cy="10033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327900" y="825881"/>
            <a:ext cx="696441" cy="4203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0000"/>
                </a:solidFill>
                <a:latin typeface="Arial"/>
                <a:cs typeface="Arial"/>
              </a:rPr>
              <a:t>Aligned</a:t>
            </a:r>
            <a:endParaRPr sz="1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0000"/>
                </a:solidFill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10" y="908050"/>
            <a:ext cx="1437640" cy="511810"/>
          </a:xfrm>
          <a:prstGeom prst="rect">
            <a:avLst/>
          </a:prstGeom>
        </p:spPr>
      </p:pic>
      <p:pic>
        <p:nvPicPr>
          <p:cNvPr id="87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30" y="1360170"/>
            <a:ext cx="120650" cy="107950"/>
          </a:xfrm>
          <a:prstGeom prst="rect">
            <a:avLst/>
          </a:prstGeom>
        </p:spPr>
      </p:pic>
      <p:pic>
        <p:nvPicPr>
          <p:cNvPr id="87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90" y="908050"/>
            <a:ext cx="2956560" cy="52832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74140"/>
            <a:ext cx="118110" cy="1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2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0" y="786943"/>
            <a:ext cx="9144000" cy="6763169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19"/>
            <a:ext cx="8229600" cy="51816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016760" y="201422"/>
            <a:ext cx="5204561" cy="5060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FFF00"/>
                </a:solidFill>
                <a:latin typeface="Arial"/>
                <a:cs typeface="Arial"/>
              </a:rPr>
              <a:t>Memory Segmentation in 8086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43840" y="801370"/>
            <a:ext cx="820481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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8086 has a </a:t>
            </a:r>
            <a:r>
              <a:rPr sz="2000" b="1" spc="10" dirty="0">
                <a:solidFill>
                  <a:srgbClr val="7030A0"/>
                </a:solidFill>
                <a:latin typeface="Arial"/>
                <a:cs typeface="Arial"/>
              </a:rPr>
              <a:t>20-bit</a:t>
            </a:r>
            <a:r>
              <a:rPr sz="2000" b="1" spc="10" dirty="0">
                <a:latin typeface="Arial"/>
                <a:cs typeface="Arial"/>
              </a:rPr>
              <a:t> address bus &amp; thus can address a maximum of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43840" y="1075690"/>
            <a:ext cx="8490466" cy="9233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42900">
              <a:lnSpc>
                <a:spcPct val="100000"/>
              </a:lnSpc>
            </a:pPr>
            <a:r>
              <a:rPr sz="2000" b="1" spc="10" dirty="0">
                <a:solidFill>
                  <a:srgbClr val="7030A0"/>
                </a:solidFill>
                <a:latin typeface="Arial"/>
                <a:cs typeface="Arial"/>
              </a:rPr>
              <a:t>1MB</a:t>
            </a:r>
            <a:r>
              <a:rPr sz="2000" b="1" spc="10" dirty="0">
                <a:latin typeface="Arial"/>
                <a:cs typeface="Arial"/>
              </a:rPr>
              <a:t> of memory</a:t>
            </a: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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But 8086 has 16-bit registers which can hold only 16-bit addresses</a:t>
            </a: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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Solution is to divide 1MB memory in </a:t>
            </a:r>
            <a:r>
              <a:rPr sz="2000" b="1" spc="10" dirty="0">
                <a:solidFill>
                  <a:srgbClr val="7030A0"/>
                </a:solidFill>
                <a:latin typeface="Arial"/>
                <a:cs typeface="Arial"/>
              </a:rPr>
              <a:t>64KB segments </a:t>
            </a:r>
            <a:r>
              <a:rPr sz="2000" b="1" spc="10" dirty="0">
                <a:latin typeface="Arial"/>
                <a:cs typeface="Arial"/>
              </a:rPr>
              <a:t>(total sixteen)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86740" y="2025650"/>
            <a:ext cx="8383778" cy="3614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b="1" spc="10" dirty="0">
                <a:latin typeface="Arial"/>
                <a:cs typeface="Arial"/>
              </a:rPr>
              <a:t>as they can be accessed by using 16-bit addresses. However, only </a:t>
            </a:r>
            <a:r>
              <a:rPr sz="1970" b="1" spc="10" dirty="0">
                <a:solidFill>
                  <a:srgbClr val="333399"/>
                </a:solidFill>
                <a:latin typeface="Arial"/>
                <a:cs typeface="Arial"/>
              </a:rPr>
              <a:t>4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43840" y="2299970"/>
            <a:ext cx="8428589" cy="18466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28600">
              <a:lnSpc>
                <a:spcPct val="100000"/>
              </a:lnSpc>
            </a:pPr>
            <a:r>
              <a:rPr lang="en-US" sz="2000" b="1" spc="10" dirty="0">
                <a:solidFill>
                  <a:srgbClr val="333399"/>
                </a:solidFill>
                <a:latin typeface="Arial"/>
                <a:cs typeface="Arial"/>
              </a:rPr>
              <a:t>  </a:t>
            </a: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segments</a:t>
            </a:r>
            <a:r>
              <a:rPr sz="2000" b="1" spc="10" dirty="0">
                <a:latin typeface="Arial"/>
                <a:cs typeface="Arial"/>
              </a:rPr>
              <a:t> are accessible by 8086 at a time. These 4 segments are:</a:t>
            </a:r>
            <a:endParaRPr sz="2000" dirty="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lang="en-US" sz="2000" spc="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•  </a:t>
            </a: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Code segment:  </a:t>
            </a:r>
            <a:r>
              <a:rPr sz="2000" spc="10" dirty="0">
                <a:solidFill>
                  <a:srgbClr val="C00000"/>
                </a:solidFill>
                <a:latin typeface="Arial"/>
                <a:cs typeface="Arial"/>
              </a:rPr>
              <a:t>Used for storing the codes or instructions</a:t>
            </a:r>
            <a:endParaRPr sz="2000" dirty="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</a:pP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•  </a:t>
            </a: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Stack segment: </a:t>
            </a:r>
            <a:r>
              <a:rPr sz="2000" spc="10" dirty="0">
                <a:solidFill>
                  <a:srgbClr val="C00000"/>
                </a:solidFill>
                <a:latin typeface="Arial"/>
                <a:cs typeface="Arial"/>
              </a:rPr>
              <a:t>Used as a stack</a:t>
            </a:r>
            <a:endParaRPr sz="2000" dirty="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</a:pP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•  </a:t>
            </a: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Data segment:   </a:t>
            </a:r>
            <a:r>
              <a:rPr sz="2000" spc="10" dirty="0">
                <a:solidFill>
                  <a:srgbClr val="C00000"/>
                </a:solidFill>
                <a:latin typeface="Arial"/>
                <a:cs typeface="Arial"/>
              </a:rPr>
              <a:t>Used for storing data</a:t>
            </a:r>
            <a:endParaRPr sz="2000" dirty="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</a:pP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•  </a:t>
            </a:r>
            <a:r>
              <a:rPr sz="2000" b="1" spc="10" dirty="0">
                <a:solidFill>
                  <a:srgbClr val="333399"/>
                </a:solidFill>
                <a:latin typeface="Arial"/>
                <a:cs typeface="Arial"/>
              </a:rPr>
              <a:t>Extra segment:  </a:t>
            </a:r>
            <a:r>
              <a:rPr sz="2000" spc="10" dirty="0">
                <a:solidFill>
                  <a:srgbClr val="C00000"/>
                </a:solidFill>
                <a:latin typeface="Arial"/>
                <a:cs typeface="Arial"/>
              </a:rPr>
              <a:t>Used for storing in-excess data</a:t>
            </a: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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Address of a segment is of 20-bits, however, </a:t>
            </a:r>
            <a:r>
              <a:rPr sz="2000" b="1" spc="10" dirty="0">
                <a:solidFill>
                  <a:srgbClr val="7030A0"/>
                </a:solidFill>
                <a:latin typeface="Arial"/>
                <a:cs typeface="Arial"/>
              </a:rPr>
              <a:t>within a segment </a:t>
            </a:r>
            <a:r>
              <a:rPr sz="2000" b="1" spc="10" dirty="0">
                <a:latin typeface="Arial"/>
                <a:cs typeface="Arial"/>
              </a:rPr>
              <a:t>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86740" y="4262120"/>
            <a:ext cx="8374886" cy="3614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latin typeface="Arial"/>
                <a:cs typeface="Arial"/>
              </a:rPr>
              <a:t>memory  location  can  be  specified  or  accessed  using  a  16-bit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43840" y="4536440"/>
            <a:ext cx="543995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42900">
              <a:lnSpc>
                <a:spcPct val="100000"/>
              </a:lnSpc>
            </a:pPr>
            <a:r>
              <a:rPr sz="2000" b="1" spc="10" dirty="0">
                <a:latin typeface="Arial"/>
                <a:cs typeface="Arial"/>
              </a:rPr>
              <a:t>address called </a:t>
            </a:r>
            <a:r>
              <a:rPr sz="2000" b="1" spc="10" dirty="0">
                <a:solidFill>
                  <a:srgbClr val="7030A0"/>
                </a:solidFill>
                <a:latin typeface="Arial"/>
                <a:cs typeface="Arial"/>
              </a:rPr>
              <a:t>effective address </a:t>
            </a:r>
            <a:r>
              <a:rPr sz="2000" b="1" spc="10" dirty="0">
                <a:latin typeface="Arial"/>
                <a:cs typeface="Arial"/>
              </a:rPr>
              <a:t>or </a:t>
            </a:r>
            <a:r>
              <a:rPr sz="2000" b="1" spc="10" dirty="0">
                <a:solidFill>
                  <a:srgbClr val="7030A0"/>
                </a:solidFill>
                <a:latin typeface="Arial"/>
                <a:cs typeface="Arial"/>
              </a:rPr>
              <a:t>offset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19"/>
            <a:ext cx="8229600" cy="51816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55405" y="196646"/>
            <a:ext cx="7187381" cy="435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2800" b="1" spc="10" dirty="0">
                <a:solidFill>
                  <a:srgbClr val="FFFF00"/>
                </a:solidFill>
                <a:latin typeface="Arial"/>
                <a:cs typeface="Arial"/>
              </a:rPr>
              <a:t>Advantages of </a:t>
            </a:r>
            <a:r>
              <a:rPr sz="2800" b="1" spc="10" dirty="0">
                <a:solidFill>
                  <a:srgbClr val="FFFF00"/>
                </a:solidFill>
                <a:latin typeface="Arial"/>
                <a:cs typeface="Arial"/>
              </a:rPr>
              <a:t>Memory Segmentation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43840" y="801370"/>
            <a:ext cx="19364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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43840" y="2299970"/>
            <a:ext cx="37446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28600">
              <a:lnSpc>
                <a:spcPct val="100000"/>
              </a:lnSpc>
            </a:pPr>
            <a:r>
              <a:rPr lang="en-US" sz="2000" b="1" spc="10" dirty="0">
                <a:solidFill>
                  <a:srgbClr val="333399"/>
                </a:solidFill>
                <a:latin typeface="Arial"/>
                <a:cs typeface="Arial"/>
              </a:rPr>
              <a:t> 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62116" y="649790"/>
            <a:ext cx="8519640" cy="9187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42900"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Advantages of Memory Segmentation:</a:t>
            </a: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970" spc="10" dirty="0">
                <a:latin typeface="Arial"/>
                <a:cs typeface="Arial"/>
              </a:rPr>
              <a:t></a:t>
            </a:r>
            <a:r>
              <a:rPr sz="1970" b="1" spc="10" dirty="0">
                <a:latin typeface="Arial"/>
                <a:cs typeface="Arial"/>
              </a:rPr>
              <a:t>Allows the memory capacity to be 1MB although actual addresses to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4908" y="1653091"/>
            <a:ext cx="8090356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42900">
              <a:lnSpc>
                <a:spcPct val="100000"/>
              </a:lnSpc>
            </a:pPr>
            <a:r>
              <a:rPr sz="2000" b="1" spc="10" dirty="0">
                <a:latin typeface="Arial"/>
                <a:cs typeface="Arial"/>
              </a:rPr>
              <a:t>be handled are of 16-bit size</a:t>
            </a: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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Allows the placing of code, data and stack portions of the same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6740" y="2246305"/>
            <a:ext cx="8372855" cy="3614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latin typeface="Arial"/>
                <a:cs typeface="Arial"/>
              </a:rPr>
              <a:t>program in different parts (segments) of the memory, for data and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28133" y="2549676"/>
            <a:ext cx="2047493" cy="3614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b="1" spc="10" dirty="0">
                <a:latin typeface="Arial"/>
                <a:cs typeface="Arial"/>
              </a:rPr>
              <a:t>code protection.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074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6240" y="904430"/>
            <a:ext cx="8334845" cy="17841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latin typeface="Arial"/>
                <a:cs typeface="Arial"/>
              </a:rPr>
              <a:t> </a:t>
            </a:r>
            <a:r>
              <a:rPr sz="1700" b="1" spc="10" dirty="0">
                <a:latin typeface="Arial"/>
                <a:cs typeface="Arial"/>
              </a:rPr>
              <a:t>The 20-bit physical address is generated by adding 16-bit contents of a</a:t>
            </a:r>
            <a:endParaRPr sz="17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1700" b="1" spc="10" dirty="0">
                <a:solidFill>
                  <a:srgbClr val="FF0000"/>
                </a:solidFill>
                <a:latin typeface="Arial"/>
                <a:cs typeface="Arial"/>
              </a:rPr>
              <a:t>segment register </a:t>
            </a:r>
            <a:r>
              <a:rPr sz="1700" b="1" spc="10" dirty="0">
                <a:latin typeface="Arial"/>
                <a:cs typeface="Arial"/>
              </a:rPr>
              <a:t>with an 16-bit </a:t>
            </a:r>
            <a:r>
              <a:rPr sz="1700" b="1" spc="10" dirty="0">
                <a:solidFill>
                  <a:srgbClr val="FF0000"/>
                </a:solidFill>
                <a:latin typeface="Arial"/>
                <a:cs typeface="Arial"/>
              </a:rPr>
              <a:t>offset value </a:t>
            </a:r>
            <a:r>
              <a:rPr sz="1700" b="1" spc="10" dirty="0">
                <a:latin typeface="Arial"/>
                <a:cs typeface="Arial"/>
              </a:rPr>
              <a:t>(also called </a:t>
            </a:r>
            <a:r>
              <a:rPr sz="1700" b="1" spc="10" dirty="0">
                <a:solidFill>
                  <a:srgbClr val="FF0000"/>
                </a:solidFill>
                <a:latin typeface="Arial"/>
                <a:cs typeface="Arial"/>
              </a:rPr>
              <a:t>Effective Address</a:t>
            </a:r>
            <a:r>
              <a:rPr sz="1700" b="1" spc="10" dirty="0"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which is stored in a corresponding </a:t>
            </a:r>
            <a:r>
              <a:rPr sz="1700" b="1" spc="10" dirty="0">
                <a:solidFill>
                  <a:srgbClr val="FF0000"/>
                </a:solidFill>
                <a:latin typeface="Arial"/>
                <a:cs typeface="Arial"/>
              </a:rPr>
              <a:t>default register </a:t>
            </a:r>
            <a:r>
              <a:rPr sz="1700" b="1" spc="10" dirty="0">
                <a:latin typeface="Arial"/>
                <a:cs typeface="Arial"/>
              </a:rPr>
              <a:t>(either in IP, BX, SI, DI,</a:t>
            </a:r>
            <a:endParaRPr sz="17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BP or SP. Different segments have different default register for offset, for</a:t>
            </a:r>
            <a:endParaRPr sz="17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example IP is default offset register for Code Segment)</a:t>
            </a:r>
            <a:endParaRPr sz="17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70" spc="10" dirty="0">
                <a:latin typeface="Arial"/>
                <a:cs typeface="Arial"/>
              </a:rPr>
              <a:t> </a:t>
            </a:r>
            <a:r>
              <a:rPr sz="1670" b="1" spc="10" dirty="0">
                <a:latin typeface="Arial"/>
                <a:cs typeface="Arial"/>
              </a:rPr>
              <a:t>BIU always appends </a:t>
            </a:r>
            <a:r>
              <a:rPr sz="1670" b="1" spc="10" dirty="0">
                <a:solidFill>
                  <a:srgbClr val="FF0000"/>
                </a:solidFill>
                <a:latin typeface="Arial"/>
                <a:cs typeface="Arial"/>
              </a:rPr>
              <a:t>4 zeros </a:t>
            </a:r>
            <a:r>
              <a:rPr sz="1670" b="1" spc="10" dirty="0">
                <a:latin typeface="Arial"/>
                <a:cs typeface="Arial"/>
              </a:rPr>
              <a:t>automatically</a:t>
            </a:r>
            <a:r>
              <a:rPr sz="167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70" b="1" spc="10" dirty="0">
                <a:latin typeface="Arial"/>
                <a:cs typeface="Arial"/>
              </a:rPr>
              <a:t>to the 16-bit address of a segment</a:t>
            </a:r>
            <a:endParaRPr sz="16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register (to make it 20-bit) because it knows the starting address of a</a:t>
            </a:r>
            <a:endParaRPr sz="17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segment always ends with 4 zeros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41630" y="385597"/>
            <a:ext cx="513892" cy="3042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Intel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110" y="6242110"/>
            <a:ext cx="3958469" cy="5281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379720" y="6448298"/>
            <a:ext cx="2420162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FFFF"/>
                </a:solidFill>
                <a:latin typeface="Arial"/>
                <a:cs typeface="Arial"/>
              </a:rPr>
              <a:t>           Physical Address (20 Bits)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891" y="5175310"/>
            <a:ext cx="1823599" cy="59423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714490" y="5421376"/>
            <a:ext cx="1323137" cy="4148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    Adder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019" y="5761990"/>
            <a:ext cx="12700" cy="42799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269" y="6178550"/>
            <a:ext cx="76200" cy="762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0" y="4489450"/>
            <a:ext cx="12700" cy="72771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5205730"/>
            <a:ext cx="76200" cy="7493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10" y="3956110"/>
            <a:ext cx="3468248" cy="40373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457700" y="4097528"/>
            <a:ext cx="1966723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FFFF"/>
                </a:solidFill>
                <a:latin typeface="Arial"/>
                <a:cs typeface="Arial"/>
              </a:rPr>
              <a:t>Segment Register (16 bits)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320" y="3963730"/>
            <a:ext cx="2137288" cy="538359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94500" y="4083304"/>
            <a:ext cx="675436" cy="2891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0 0 0 0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510" y="3194110"/>
            <a:ext cx="2950088" cy="412629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517640" y="3335528"/>
            <a:ext cx="1559049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FFFF"/>
                </a:solidFill>
                <a:latin typeface="Arial"/>
                <a:cs typeface="Arial"/>
              </a:rPr>
              <a:t>Offset Value (16 bits)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19" y="3575050"/>
            <a:ext cx="43180" cy="1617980"/>
          </a:xfrm>
          <a:prstGeom prst="rect">
            <a:avLst/>
          </a:prstGeom>
        </p:spPr>
      </p:pic>
      <p:pic>
        <p:nvPicPr>
          <p:cNvPr id="31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69" y="5181600"/>
            <a:ext cx="76200" cy="76200"/>
          </a:xfrm>
          <a:prstGeom prst="rect">
            <a:avLst/>
          </a:prstGeom>
        </p:spPr>
      </p:pic>
      <p:pic>
        <p:nvPicPr>
          <p:cNvPr id="319" name="Image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"/>
            <a:ext cx="8229600" cy="457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897379" y="327406"/>
            <a:ext cx="5427573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FFF00"/>
                </a:solidFill>
                <a:latin typeface="Arial"/>
                <a:cs typeface="Arial"/>
              </a:rPr>
              <a:t>Physical Address Generation in 8086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2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7" y="3881527"/>
            <a:ext cx="664664" cy="57830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73710" y="4055237"/>
            <a:ext cx="380619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CS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2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37" y="3881527"/>
            <a:ext cx="601164" cy="57830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372870" y="4055237"/>
            <a:ext cx="380619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2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137" y="3881527"/>
            <a:ext cx="599894" cy="57830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79320" y="4055237"/>
            <a:ext cx="366674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2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237" y="3881527"/>
            <a:ext cx="601164" cy="57830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979420" y="4055237"/>
            <a:ext cx="367817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290" y="4688967"/>
            <a:ext cx="280035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351280" y="4688967"/>
            <a:ext cx="379476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BX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388110" y="5087747"/>
            <a:ext cx="290550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388110" y="5561457"/>
            <a:ext cx="278892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SI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148840" y="4688967"/>
            <a:ext cx="290550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DI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2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7" y="5590948"/>
            <a:ext cx="2883354" cy="584654"/>
          </a:xfrm>
          <a:prstGeom prst="rect">
            <a:avLst/>
          </a:prstGeom>
        </p:spPr>
      </p:pic>
      <p:pic>
        <p:nvPicPr>
          <p:cNvPr id="32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7" y="6166257"/>
            <a:ext cx="9344" cy="9345"/>
          </a:xfrm>
          <a:prstGeom prst="rect">
            <a:avLst/>
          </a:prstGeom>
        </p:spPr>
      </p:pic>
      <p:pic>
        <p:nvPicPr>
          <p:cNvPr id="32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37" y="5590948"/>
            <a:ext cx="9344" cy="934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469900" y="6236081"/>
            <a:ext cx="3164840" cy="4193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latin typeface="Arial"/>
                <a:cs typeface="Arial"/>
              </a:rPr>
              <a:t>Default  Registers Assigned  to store</a:t>
            </a:r>
            <a:endParaRPr sz="13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offset values for different segments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909570" y="4716907"/>
            <a:ext cx="379476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BP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281170" y="5395468"/>
            <a:ext cx="1376477" cy="3592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Actual address for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memory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2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5" y="5857875"/>
            <a:ext cx="265430" cy="388620"/>
          </a:xfrm>
          <a:prstGeom prst="rect">
            <a:avLst/>
          </a:prstGeom>
        </p:spPr>
      </p:pic>
      <p:pic>
        <p:nvPicPr>
          <p:cNvPr id="32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60" y="6207760"/>
            <a:ext cx="104140" cy="11684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4052570" y="4784598"/>
            <a:ext cx="1668324" cy="360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Upper 16bit of starting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address of a segment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2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4504055"/>
            <a:ext cx="124460" cy="229870"/>
          </a:xfrm>
          <a:prstGeom prst="rect">
            <a:avLst/>
          </a:prstGeom>
        </p:spPr>
      </p:pic>
      <p:pic>
        <p:nvPicPr>
          <p:cNvPr id="33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0" y="4419600"/>
            <a:ext cx="101600" cy="119380"/>
          </a:xfrm>
          <a:prstGeom prst="rect">
            <a:avLst/>
          </a:prstGeom>
        </p:spPr>
      </p:pic>
      <p:pic>
        <p:nvPicPr>
          <p:cNvPr id="33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95" y="2436495"/>
            <a:ext cx="3185160" cy="1483360"/>
          </a:xfrm>
          <a:prstGeom prst="rect">
            <a:avLst/>
          </a:prstGeom>
        </p:spPr>
      </p:pic>
      <p:pic>
        <p:nvPicPr>
          <p:cNvPr id="33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19" y="3868420"/>
            <a:ext cx="119380" cy="10287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95769" y="4940681"/>
            <a:ext cx="583005" cy="2419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20-bits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167369" y="4864481"/>
            <a:ext cx="583005" cy="2419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16-bits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442970" y="3336861"/>
            <a:ext cx="1336649" cy="461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latin typeface="Arial"/>
                <a:cs typeface="Arial"/>
              </a:rPr>
              <a:t>Points to a memory</a:t>
            </a:r>
            <a:endParaRPr sz="1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100" b="1" spc="10" dirty="0">
                <a:latin typeface="Arial"/>
                <a:cs typeface="Arial"/>
              </a:rPr>
              <a:t>location within a</a:t>
            </a:r>
            <a:endParaRPr sz="1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100" b="1" spc="10" dirty="0">
                <a:latin typeface="Arial"/>
                <a:cs typeface="Arial"/>
              </a:rPr>
              <a:t>segment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3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5" y="3362325"/>
            <a:ext cx="1134110" cy="228600"/>
          </a:xfrm>
          <a:prstGeom prst="rect">
            <a:avLst/>
          </a:prstGeom>
        </p:spPr>
      </p:pic>
      <p:pic>
        <p:nvPicPr>
          <p:cNvPr id="33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20" y="3314700"/>
            <a:ext cx="119380" cy="11175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2909570" y="5097907"/>
            <a:ext cx="367817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SP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991"/>
            <a:ext cx="9144000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69900" y="1244854"/>
            <a:ext cx="5018531" cy="11023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0000"/>
                </a:solidFill>
                <a:latin typeface="Arial"/>
                <a:cs typeface="Arial"/>
              </a:rPr>
              <a:t></a:t>
            </a:r>
            <a:r>
              <a:rPr sz="197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Offset </a:t>
            </a:r>
            <a:r>
              <a:rPr sz="1970" b="1" spc="10" dirty="0">
                <a:latin typeface="Times New Roman"/>
                <a:cs typeface="Times New Roman"/>
              </a:rPr>
              <a:t>is derived from the combination  of</a:t>
            </a:r>
            <a:endParaRPr sz="1900" dirty="0">
              <a:latin typeface="Times New Roman"/>
              <a:cs typeface="Times New Roman"/>
            </a:endParaRPr>
          </a:p>
          <a:p>
            <a:pPr marL="316230">
              <a:lnSpc>
                <a:spcPct val="100000"/>
              </a:lnSpc>
            </a:pPr>
            <a:r>
              <a:rPr sz="2000" b="1" spc="10" dirty="0">
                <a:latin typeface="Times New Roman"/>
                <a:cs typeface="Times New Roman"/>
              </a:rPr>
              <a:t>pointer registers, index registers the</a:t>
            </a:r>
            <a:endParaRPr sz="2000" dirty="0">
              <a:latin typeface="Times New Roman"/>
              <a:cs typeface="Times New Roman"/>
            </a:endParaRPr>
          </a:p>
          <a:p>
            <a:pPr marL="316230">
              <a:lnSpc>
                <a:spcPct val="100000"/>
              </a:lnSpc>
            </a:pPr>
            <a:r>
              <a:rPr sz="1970" b="1" spc="10" dirty="0">
                <a:latin typeface="Times New Roman"/>
                <a:cs typeface="Times New Roman"/>
              </a:rPr>
              <a:t>Instruction  Pointer, and immediate values</a:t>
            </a:r>
            <a:endParaRPr sz="1900" dirty="0">
              <a:latin typeface="Times New Roman"/>
              <a:cs typeface="Times New Roman"/>
            </a:endParaRPr>
          </a:p>
          <a:p>
            <a:pPr marL="316230">
              <a:lnSpc>
                <a:spcPct val="100000"/>
              </a:lnSpc>
            </a:pPr>
            <a:r>
              <a:rPr sz="2000" b="1" spc="10" dirty="0">
                <a:latin typeface="Times New Roman"/>
                <a:cs typeface="Times New Roman"/>
              </a:rPr>
              <a:t>(called </a:t>
            </a:r>
            <a:r>
              <a:rPr sz="2000" b="1" i="1" spc="10" dirty="0">
                <a:latin typeface="Times New Roman"/>
                <a:cs typeface="Times New Roman"/>
              </a:rPr>
              <a:t>displacement</a:t>
            </a:r>
            <a:r>
              <a:rPr sz="2000" b="1" spc="10" dirty="0">
                <a:latin typeface="Times New Roman"/>
                <a:cs typeface="Times New Roman"/>
              </a:rPr>
              <a:t>)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30" y="2311460"/>
            <a:ext cx="1873128" cy="317379"/>
          </a:xfrm>
          <a:prstGeom prst="rect">
            <a:avLst/>
          </a:prstGeom>
        </p:spPr>
      </p:pic>
      <p:pic>
        <p:nvPicPr>
          <p:cNvPr id="3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30" y="2311460"/>
            <a:ext cx="12579" cy="12579"/>
          </a:xfrm>
          <a:prstGeom prst="rect">
            <a:avLst/>
          </a:prstGeom>
        </p:spPr>
      </p:pic>
      <p:pic>
        <p:nvPicPr>
          <p:cNvPr id="3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50" y="2616260"/>
            <a:ext cx="12579" cy="1257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16850" y="1814118"/>
            <a:ext cx="458216" cy="2704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Times New Roman"/>
                <a:cs typeface="Times New Roman"/>
              </a:rPr>
              <a:t>0000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509260" y="2296820"/>
            <a:ext cx="291236" cy="4733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Times New Roman"/>
                <a:cs typeface="Times New Roman"/>
              </a:rPr>
              <a:t>+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10" y="2736910"/>
            <a:ext cx="3289179" cy="12579"/>
          </a:xfrm>
          <a:prstGeom prst="rect">
            <a:avLst/>
          </a:prstGeom>
        </p:spPr>
      </p:pic>
      <p:pic>
        <p:nvPicPr>
          <p:cNvPr id="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10" y="2736910"/>
            <a:ext cx="12579" cy="12579"/>
          </a:xfrm>
          <a:prstGeom prst="rect">
            <a:avLst/>
          </a:prstGeom>
        </p:spPr>
      </p:pic>
      <p:pic>
        <p:nvPicPr>
          <p:cNvPr id="3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10" y="2736910"/>
            <a:ext cx="12580" cy="12579"/>
          </a:xfrm>
          <a:prstGeom prst="rect">
            <a:avLst/>
          </a:prstGeom>
        </p:spPr>
      </p:pic>
      <p:pic>
        <p:nvPicPr>
          <p:cNvPr id="3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70" y="2921060"/>
            <a:ext cx="2581788" cy="317379"/>
          </a:xfrm>
          <a:prstGeom prst="rect">
            <a:avLst/>
          </a:prstGeom>
        </p:spPr>
      </p:pic>
      <p:pic>
        <p:nvPicPr>
          <p:cNvPr id="34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70" y="2921060"/>
            <a:ext cx="12579" cy="12579"/>
          </a:xfrm>
          <a:prstGeom prst="rect">
            <a:avLst/>
          </a:prstGeom>
        </p:spPr>
      </p:pic>
      <p:pic>
        <p:nvPicPr>
          <p:cNvPr id="3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80" y="3225860"/>
            <a:ext cx="12579" cy="12579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40" y="1822510"/>
            <a:ext cx="1871859" cy="288169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40" y="1822510"/>
            <a:ext cx="12579" cy="12579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20" y="2098100"/>
            <a:ext cx="12579" cy="1257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49950" y="1882698"/>
            <a:ext cx="1506728" cy="2704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Times New Roman"/>
                <a:cs typeface="Times New Roman"/>
              </a:rPr>
              <a:t>Segment address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32600" y="2347518"/>
            <a:ext cx="577902" cy="2704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Times New Roman"/>
                <a:cs typeface="Times New Roman"/>
              </a:rPr>
              <a:t>Offset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310630" y="2957118"/>
            <a:ext cx="1507541" cy="2704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Times New Roman"/>
                <a:cs typeface="Times New Roman"/>
              </a:rPr>
              <a:t>Memory address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3643884"/>
            <a:ext cx="19364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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49" name="Image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563880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2085340" y="376682"/>
            <a:ext cx="5066943" cy="506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FFF00"/>
                </a:solidFill>
                <a:latin typeface="Arial"/>
                <a:cs typeface="Arial"/>
              </a:rPr>
              <a:t>Physical Address Calculation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590"/>
            <a:ext cx="8229600" cy="57912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90600" y="232917"/>
            <a:ext cx="762344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FFF00"/>
                </a:solidFill>
                <a:latin typeface="Arial"/>
                <a:cs typeface="Arial"/>
              </a:rPr>
              <a:t>Pin Diagram of</a:t>
            </a:r>
            <a:r>
              <a:rPr lang="en-US" sz="3200" b="1" spc="1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FFFF00"/>
                </a:solidFill>
                <a:latin typeface="Arial"/>
                <a:cs typeface="Arial"/>
              </a:rPr>
              <a:t>8086</a:t>
            </a:r>
            <a:r>
              <a:rPr lang="en-US" sz="3200" b="1" spc="10" dirty="0">
                <a:solidFill>
                  <a:srgbClr val="FFFF00"/>
                </a:solidFill>
                <a:latin typeface="Arial"/>
                <a:cs typeface="Arial"/>
              </a:rPr>
              <a:t>: Operating Modes</a:t>
            </a:r>
            <a:r>
              <a:rPr lang="en-US" sz="3200" b="1" spc="10" dirty="0">
                <a:latin typeface="Arial"/>
                <a:cs typeface="Arial"/>
              </a:rPr>
              <a:t> 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407" name="Image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69" y="919617"/>
            <a:ext cx="5638800" cy="5834380"/>
          </a:xfrm>
          <a:prstGeom prst="rect">
            <a:avLst/>
          </a:prstGeom>
        </p:spPr>
      </p:pic>
      <p:pic>
        <p:nvPicPr>
          <p:cNvPr id="4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27" y="3500527"/>
            <a:ext cx="237945" cy="2219144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27" y="3500527"/>
            <a:ext cx="9345" cy="9344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27" y="5710328"/>
            <a:ext cx="9345" cy="934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327900" y="1440307"/>
            <a:ext cx="1377316" cy="761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This set of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pins works in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two modes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28" y="3500527"/>
            <a:ext cx="237944" cy="2219144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28" y="3500527"/>
            <a:ext cx="9344" cy="9344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28" y="5710328"/>
            <a:ext cx="9344" cy="9344"/>
          </a:xfrm>
          <a:prstGeom prst="rect">
            <a:avLst/>
          </a:prstGeom>
        </p:spPr>
      </p:pic>
      <p:pic>
        <p:nvPicPr>
          <p:cNvPr id="4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40" y="2195830"/>
            <a:ext cx="786129" cy="854710"/>
          </a:xfrm>
          <a:prstGeom prst="rect">
            <a:avLst/>
          </a:prstGeom>
        </p:spPr>
      </p:pic>
      <p:pic>
        <p:nvPicPr>
          <p:cNvPr id="4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995930"/>
            <a:ext cx="125730" cy="12827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024369" y="6658991"/>
            <a:ext cx="1725191" cy="2530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For Maximum Mode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5369" y="6007481"/>
            <a:ext cx="166199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For Minimum Mode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4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5861050"/>
            <a:ext cx="782319" cy="782320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791200"/>
            <a:ext cx="127000" cy="127000"/>
          </a:xfrm>
          <a:prstGeom prst="rect">
            <a:avLst/>
          </a:prstGeom>
        </p:spPr>
      </p:pic>
      <p:pic>
        <p:nvPicPr>
          <p:cNvPr id="4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10" y="5392420"/>
            <a:ext cx="619759" cy="48895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30" y="5334000"/>
            <a:ext cx="132079" cy="120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8580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1143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959610" y="563626"/>
            <a:ext cx="5372303" cy="760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FFFF00"/>
                </a:solidFill>
                <a:latin typeface="Arial"/>
                <a:cs typeface="Arial"/>
              </a:rPr>
              <a:t>8086 Microprocessor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382000" cy="51816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00328" y="2271193"/>
            <a:ext cx="8186472" cy="31808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</a:t>
            </a:r>
            <a:r>
              <a:rPr sz="2300" b="1" spc="10" dirty="0">
                <a:latin typeface="Arial"/>
                <a:cs typeface="Arial"/>
              </a:rPr>
              <a:t>A 40pin, +5V supply, VLSI Chip launched by Intel in 1978</a:t>
            </a:r>
            <a:endParaRPr sz="23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</a:t>
            </a:r>
            <a:r>
              <a:rPr sz="2300" b="1" spc="10" dirty="0">
                <a:latin typeface="Arial"/>
                <a:cs typeface="Arial"/>
              </a:rPr>
              <a:t> A 16-bit microprocessor with</a:t>
            </a:r>
            <a:endParaRPr sz="2300" dirty="0">
              <a:latin typeface="Arial"/>
              <a:cs typeface="Arial"/>
            </a:endParaRPr>
          </a:p>
          <a:p>
            <a:pPr marL="457199">
              <a:lnSpc>
                <a:spcPct val="100000"/>
              </a:lnSpc>
            </a:pPr>
            <a:r>
              <a:rPr sz="2300" spc="10" dirty="0">
                <a:solidFill>
                  <a:srgbClr val="FF0000"/>
                </a:solidFill>
                <a:latin typeface="Arial"/>
                <a:cs typeface="Arial"/>
              </a:rPr>
              <a:t>• </a:t>
            </a:r>
            <a:r>
              <a:rPr sz="2300" b="1" spc="10" dirty="0">
                <a:solidFill>
                  <a:srgbClr val="FF0000"/>
                </a:solidFill>
                <a:latin typeface="Arial"/>
                <a:cs typeface="Arial"/>
              </a:rPr>
              <a:t>16-bit Data </a:t>
            </a:r>
            <a:r>
              <a:rPr sz="2300" b="1" spc="10" dirty="0">
                <a:latin typeface="Arial"/>
                <a:cs typeface="Arial"/>
              </a:rPr>
              <a:t>Bus</a:t>
            </a:r>
            <a:endParaRPr sz="2300" dirty="0">
              <a:latin typeface="Arial"/>
              <a:cs typeface="Arial"/>
            </a:endParaRPr>
          </a:p>
          <a:p>
            <a:pPr marL="457199">
              <a:lnSpc>
                <a:spcPct val="100000"/>
              </a:lnSpc>
            </a:pPr>
            <a:r>
              <a:rPr sz="2300" spc="10" dirty="0">
                <a:solidFill>
                  <a:srgbClr val="FF0000"/>
                </a:solidFill>
                <a:latin typeface="Arial"/>
                <a:cs typeface="Arial"/>
              </a:rPr>
              <a:t>• </a:t>
            </a:r>
            <a:r>
              <a:rPr sz="2300" b="1" spc="10" dirty="0">
                <a:solidFill>
                  <a:srgbClr val="FF0000"/>
                </a:solidFill>
                <a:latin typeface="Arial"/>
                <a:cs typeface="Arial"/>
              </a:rPr>
              <a:t>20-bit Address </a:t>
            </a:r>
            <a:r>
              <a:rPr sz="2300" b="1" spc="10" dirty="0">
                <a:latin typeface="Arial"/>
                <a:cs typeface="Arial"/>
              </a:rPr>
              <a:t>Bus</a:t>
            </a:r>
            <a:endParaRPr sz="23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70" spc="10" dirty="0">
                <a:latin typeface="Arial"/>
                <a:cs typeface="Arial"/>
              </a:rPr>
              <a:t></a:t>
            </a:r>
            <a:r>
              <a:rPr sz="2270" b="1" i="1" spc="10" dirty="0">
                <a:latin typeface="Arial"/>
                <a:cs typeface="Arial"/>
              </a:rPr>
              <a:t>Generates 20-bit address by </a:t>
            </a:r>
            <a:r>
              <a:rPr sz="2270" b="1" i="1" spc="10" dirty="0">
                <a:solidFill>
                  <a:srgbClr val="FF0000"/>
                </a:solidFill>
                <a:latin typeface="Arial"/>
                <a:cs typeface="Arial"/>
              </a:rPr>
              <a:t>multiplexing</a:t>
            </a:r>
            <a:r>
              <a:rPr sz="2270" b="1" i="1" spc="10" dirty="0">
                <a:latin typeface="Arial"/>
                <a:cs typeface="Arial"/>
              </a:rPr>
              <a:t> Address-Data </a:t>
            </a:r>
            <a:endParaRPr sz="22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2300" b="1" i="1" spc="10" dirty="0">
                <a:latin typeface="Arial"/>
                <a:cs typeface="Arial"/>
              </a:rPr>
              <a:t>(AD0-AD15) </a:t>
            </a:r>
            <a:r>
              <a:rPr sz="2300" b="1" i="1" spc="1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300" b="1" i="1" spc="10" dirty="0">
                <a:latin typeface="Arial"/>
                <a:cs typeface="Arial"/>
              </a:rPr>
              <a:t> Address-Status (A1</a:t>
            </a:r>
            <a:r>
              <a:rPr lang="en-US" sz="2300" b="1" i="1" spc="10" dirty="0">
                <a:latin typeface="Arial"/>
                <a:cs typeface="Arial"/>
              </a:rPr>
              <a:t>6</a:t>
            </a:r>
            <a:r>
              <a:rPr sz="2300" b="1" i="1" spc="10" dirty="0">
                <a:latin typeface="Arial"/>
                <a:cs typeface="Arial"/>
              </a:rPr>
              <a:t>-A1</a:t>
            </a:r>
            <a:r>
              <a:rPr lang="en-US" sz="2300" b="1" i="1" spc="10" dirty="0">
                <a:latin typeface="Arial"/>
                <a:cs typeface="Arial"/>
              </a:rPr>
              <a:t>9</a:t>
            </a:r>
            <a:r>
              <a:rPr sz="2300" b="1" i="1" spc="10" dirty="0">
                <a:latin typeface="Arial"/>
                <a:cs typeface="Arial"/>
              </a:rPr>
              <a:t>/S3-S6) buses</a:t>
            </a:r>
            <a:endParaRPr sz="23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</a:t>
            </a:r>
            <a:r>
              <a:rPr sz="2300" b="1" i="1" spc="10" dirty="0">
                <a:latin typeface="Arial"/>
                <a:cs typeface="Arial"/>
              </a:rPr>
              <a:t>Can access up to </a:t>
            </a:r>
            <a:r>
              <a:rPr sz="2300" b="1" i="1" spc="10" dirty="0">
                <a:solidFill>
                  <a:srgbClr val="FF0000"/>
                </a:solidFill>
                <a:latin typeface="Arial"/>
                <a:cs typeface="Arial"/>
              </a:rPr>
              <a:t>2  =1 MB </a:t>
            </a:r>
            <a:r>
              <a:rPr sz="2300" b="1" i="1" spc="10" dirty="0">
                <a:latin typeface="Arial"/>
                <a:cs typeface="Arial"/>
              </a:rPr>
              <a:t>memory </a:t>
            </a:r>
            <a:r>
              <a:rPr sz="2300" b="1" spc="10" dirty="0">
                <a:latin typeface="Arial"/>
                <a:cs typeface="Arial"/>
              </a:rPr>
              <a:t>(00000H - FFFFFH)</a:t>
            </a:r>
            <a:endParaRPr sz="23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</a:t>
            </a:r>
            <a:r>
              <a:rPr sz="2300" b="1" spc="10" dirty="0">
                <a:latin typeface="Arial"/>
                <a:cs typeface="Arial"/>
              </a:rPr>
              <a:t> Clock input frequency: </a:t>
            </a:r>
            <a:r>
              <a:rPr sz="2300" b="1" spc="10" dirty="0">
                <a:solidFill>
                  <a:srgbClr val="FF0000"/>
                </a:solidFill>
                <a:latin typeface="Arial"/>
                <a:cs typeface="Arial"/>
              </a:rPr>
              <a:t>5MHz-10MHz</a:t>
            </a:r>
            <a:endParaRPr sz="23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</a:t>
            </a:r>
            <a:r>
              <a:rPr sz="2300" b="1" i="1" spc="10" dirty="0">
                <a:latin typeface="Arial"/>
                <a:cs typeface="Arial"/>
              </a:rPr>
              <a:t> Can operate in two modes- Minimum and Maxim</a:t>
            </a:r>
            <a:r>
              <a:rPr lang="en-US" sz="2300" b="1" i="1" spc="10" dirty="0">
                <a:latin typeface="Arial"/>
                <a:cs typeface="Arial"/>
              </a:rPr>
              <a:t>um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540759" y="4856016"/>
            <a:ext cx="137941" cy="2374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i="1" spc="10" dirty="0">
                <a:solidFill>
                  <a:srgbClr val="FF0000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410"/>
            <a:ext cx="8229600" cy="6477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698750" y="318007"/>
            <a:ext cx="1868119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Arial"/>
                <a:cs typeface="Arial"/>
              </a:rPr>
              <a:t>AD  – AD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285490" y="573621"/>
            <a:ext cx="196771" cy="336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b="1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456430" y="573621"/>
            <a:ext cx="327637" cy="336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b="1" spc="10" dirty="0"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718050" y="318007"/>
            <a:ext cx="1789125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rgbClr val="262673"/>
                </a:solidFill>
                <a:latin typeface="Arial"/>
                <a:cs typeface="Arial"/>
              </a:rPr>
              <a:t>(Bi-directional)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89890" y="1209675"/>
            <a:ext cx="5042662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These lines are multiplexed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62940" y="1575435"/>
            <a:ext cx="4568190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bi-directional address/data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9890" y="1939925"/>
            <a:ext cx="4841133" cy="13665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7305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bus.</a:t>
            </a:r>
            <a:endParaRPr sz="3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80" spc="10" dirty="0">
                <a:latin typeface="Arial"/>
                <a:cs typeface="Arial"/>
              </a:rPr>
              <a:t>During T</a:t>
            </a:r>
            <a:r>
              <a:rPr lang="en-US" sz="2880" spc="10" dirty="0">
                <a:latin typeface="Arial"/>
                <a:cs typeface="Arial"/>
              </a:rPr>
              <a:t>1</a:t>
            </a:r>
            <a:r>
              <a:rPr sz="2880" spc="10" dirty="0">
                <a:latin typeface="Arial"/>
                <a:cs typeface="Arial"/>
              </a:rPr>
              <a:t> , they carry lower</a:t>
            </a:r>
            <a:endParaRPr sz="2800" dirty="0">
              <a:latin typeface="Arial"/>
              <a:cs typeface="Arial"/>
            </a:endParaRPr>
          </a:p>
          <a:p>
            <a:pPr marL="27305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order 16-bit address.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89890" y="3543934"/>
            <a:ext cx="4108831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In the remaining clock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62940" y="3909695"/>
            <a:ext cx="4098798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cycles, they carry 16-bit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89890" y="4275455"/>
            <a:ext cx="4916551" cy="2212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7305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data.</a:t>
            </a:r>
            <a:endParaRPr sz="3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AD -AD  carry lower order</a:t>
            </a:r>
            <a:endParaRPr sz="3000" dirty="0">
              <a:latin typeface="Arial"/>
              <a:cs typeface="Arial"/>
            </a:endParaRPr>
          </a:p>
          <a:p>
            <a:pPr marL="27305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byte of data.</a:t>
            </a:r>
            <a:endParaRPr sz="3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80" spc="10" dirty="0">
                <a:latin typeface="Arial"/>
                <a:cs typeface="Arial"/>
              </a:rPr>
              <a:t>AD -AD  carry higher order</a:t>
            </a:r>
            <a:endParaRPr sz="2800" dirty="0">
              <a:latin typeface="Arial"/>
              <a:cs typeface="Arial"/>
            </a:endParaRPr>
          </a:p>
          <a:p>
            <a:pPr marL="27305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byte of data.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23010" y="5097183"/>
            <a:ext cx="106727" cy="3007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950720" y="5097183"/>
            <a:ext cx="106727" cy="3007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latin typeface="Arial"/>
                <a:cs typeface="Arial"/>
              </a:rPr>
              <a:t>7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150236" y="5889046"/>
            <a:ext cx="179501" cy="209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latin typeface="Arial"/>
                <a:cs typeface="Arial"/>
              </a:rPr>
              <a:t>8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40785" y="5916507"/>
            <a:ext cx="179502" cy="3007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Arial"/>
                <a:cs typeface="Arial"/>
              </a:rPr>
              <a:t>15</a:t>
            </a:r>
            <a:endParaRPr sz="1300" dirty="0">
              <a:latin typeface="Arial"/>
              <a:cs typeface="Arial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557020"/>
            <a:ext cx="2895600" cy="4691380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321" y="1831281"/>
            <a:ext cx="457318" cy="3266558"/>
          </a:xfrm>
          <a:prstGeom prst="rect">
            <a:avLst/>
          </a:prstGeom>
        </p:spPr>
      </p:pic>
      <p:pic>
        <p:nvPicPr>
          <p:cNvPr id="4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1" y="1831281"/>
            <a:ext cx="457318" cy="2426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8580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9415"/>
            <a:ext cx="8229600" cy="8077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0310" y="339788"/>
            <a:ext cx="4581703" cy="446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b="1" spc="10" dirty="0">
                <a:latin typeface="Arial"/>
                <a:cs typeface="Arial"/>
              </a:rPr>
              <a:t>A </a:t>
            </a:r>
            <a:r>
              <a:rPr lang="en-US" sz="2900" b="1" spc="10" dirty="0">
                <a:latin typeface="Arial"/>
                <a:cs typeface="Arial"/>
              </a:rPr>
              <a:t>  </a:t>
            </a:r>
            <a:r>
              <a:rPr sz="2900" b="1" spc="10" dirty="0">
                <a:latin typeface="Arial"/>
                <a:cs typeface="Arial"/>
              </a:rPr>
              <a:t>/S , A </a:t>
            </a:r>
            <a:r>
              <a:rPr lang="en-US" sz="2900" b="1" spc="10" dirty="0">
                <a:latin typeface="Arial"/>
                <a:cs typeface="Arial"/>
              </a:rPr>
              <a:t> </a:t>
            </a:r>
            <a:r>
              <a:rPr sz="2900" b="1" spc="10" dirty="0">
                <a:latin typeface="Arial"/>
                <a:cs typeface="Arial"/>
              </a:rPr>
              <a:t>/S , A </a:t>
            </a:r>
            <a:r>
              <a:rPr lang="en-US" sz="2900" b="1" spc="10" dirty="0">
                <a:latin typeface="Arial"/>
                <a:cs typeface="Arial"/>
              </a:rPr>
              <a:t>  </a:t>
            </a:r>
            <a:r>
              <a:rPr sz="2900" b="1" spc="10" dirty="0">
                <a:latin typeface="Arial"/>
                <a:cs typeface="Arial"/>
              </a:rPr>
              <a:t>/S , A </a:t>
            </a:r>
            <a:r>
              <a:rPr lang="en-US" sz="2900" b="1" spc="10" dirty="0">
                <a:latin typeface="Arial"/>
                <a:cs typeface="Arial"/>
              </a:rPr>
              <a:t> </a:t>
            </a:r>
            <a:r>
              <a:rPr sz="2900" b="1" spc="10" dirty="0">
                <a:latin typeface="Arial"/>
                <a:cs typeface="Arial"/>
              </a:rPr>
              <a:t>/</a:t>
            </a:r>
            <a:r>
              <a:rPr lang="en-US" sz="2900" b="1" spc="10" dirty="0">
                <a:latin typeface="Arial"/>
                <a:cs typeface="Arial"/>
              </a:rPr>
              <a:t> </a:t>
            </a:r>
            <a:r>
              <a:rPr sz="2900" b="1" spc="10" dirty="0">
                <a:latin typeface="Arial"/>
                <a:cs typeface="Arial"/>
              </a:rPr>
              <a:t>S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745740" y="572719"/>
            <a:ext cx="295930" cy="3036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19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329940" y="572719"/>
            <a:ext cx="177728" cy="3036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919220" y="572719"/>
            <a:ext cx="295930" cy="3036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18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503420" y="572719"/>
            <a:ext cx="177729" cy="3036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091430" y="572719"/>
            <a:ext cx="296997" cy="3036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17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676900" y="572719"/>
            <a:ext cx="177728" cy="3036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264910" y="572719"/>
            <a:ext cx="296997" cy="3036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16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850380" y="572719"/>
            <a:ext cx="177729" cy="3036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b="1" spc="10" dirty="0">
                <a:latin typeface="Arial"/>
                <a:cs typeface="Arial"/>
              </a:rPr>
              <a:t>3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044950" y="824611"/>
            <a:ext cx="1405687" cy="2530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262673"/>
                </a:solidFill>
                <a:latin typeface="Arial"/>
                <a:cs typeface="Arial"/>
              </a:rPr>
              <a:t> (Unidirectional)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20040" y="1217676"/>
            <a:ext cx="4134307" cy="10146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These lines are multiplexed</a:t>
            </a:r>
            <a:endParaRPr sz="2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unidirectional address and</a:t>
            </a:r>
            <a:endParaRPr sz="24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status bus.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20040" y="2543556"/>
            <a:ext cx="4090669" cy="7553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During T , they carry higher</a:t>
            </a:r>
            <a:endParaRPr sz="2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order 4-bit address.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 flipH="1">
            <a:off x="1600200" y="2819400"/>
            <a:ext cx="76200" cy="136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89" spc="10" dirty="0">
                <a:latin typeface="Arial"/>
                <a:cs typeface="Arial"/>
              </a:rPr>
              <a:t>1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20040" y="3553206"/>
            <a:ext cx="4407408" cy="7147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In the remaining clock cycles,</a:t>
            </a:r>
            <a:endParaRPr sz="2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they carry status signals.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557020"/>
            <a:ext cx="2819400" cy="5142230"/>
          </a:xfrm>
          <a:prstGeom prst="rect">
            <a:avLst/>
          </a:prstGeom>
        </p:spPr>
      </p:pic>
      <p:pic>
        <p:nvPicPr>
          <p:cNvPr id="4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1" y="2120841"/>
            <a:ext cx="457318" cy="1016118"/>
          </a:xfrm>
          <a:prstGeom prst="rect">
            <a:avLst/>
          </a:prstGeom>
        </p:spPr>
      </p:pic>
      <p:pic>
        <p:nvPicPr>
          <p:cNvPr id="4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65930"/>
            <a:ext cx="4267200" cy="22644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6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8229600" cy="762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13100" y="447548"/>
            <a:ext cx="2621737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Arial"/>
                <a:cs typeface="Arial"/>
              </a:rPr>
              <a:t>BHE / S  </a:t>
            </a: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 (Output)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682490" y="703161"/>
            <a:ext cx="196771" cy="336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b="1" spc="10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2290" y="1455928"/>
            <a:ext cx="4935677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latin typeface="Arial"/>
                <a:cs typeface="Arial"/>
              </a:rPr>
              <a:t>BHE stands for Bus High</a:t>
            </a:r>
            <a:endParaRPr sz="3100">
              <a:latin typeface="Arial"/>
              <a:cs typeface="Arial"/>
            </a:endParaRPr>
          </a:p>
          <a:p>
            <a:pPr marL="27304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Enable.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290" y="2658618"/>
            <a:ext cx="5313629" cy="17527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BHE signal is used to</a:t>
            </a:r>
            <a:endParaRPr sz="3200" dirty="0">
              <a:latin typeface="Arial"/>
              <a:cs typeface="Arial"/>
            </a:endParaRPr>
          </a:p>
          <a:p>
            <a:pPr marL="27304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indicate the transfer of data</a:t>
            </a:r>
            <a:endParaRPr sz="3200" dirty="0">
              <a:latin typeface="Arial"/>
              <a:cs typeface="Arial"/>
            </a:endParaRPr>
          </a:p>
          <a:p>
            <a:pPr marL="27304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over higher order data bus</a:t>
            </a:r>
            <a:endParaRPr sz="3200" dirty="0">
              <a:latin typeface="Arial"/>
              <a:cs typeface="Arial"/>
            </a:endParaRPr>
          </a:p>
          <a:p>
            <a:pPr marL="27304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(D  – D ).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44600" y="4377271"/>
            <a:ext cx="113682" cy="321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/>
                <a:cs typeface="Arial"/>
              </a:rPr>
              <a:t>8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067560" y="4377271"/>
            <a:ext cx="189835" cy="321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Arial"/>
                <a:cs typeface="Arial"/>
              </a:rPr>
              <a:t>15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2290" y="4905248"/>
            <a:ext cx="5268926" cy="9519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latin typeface="Arial"/>
                <a:cs typeface="Arial"/>
              </a:rPr>
              <a:t>It is multiplexed with status</a:t>
            </a:r>
            <a:endParaRPr sz="3100">
              <a:latin typeface="Arial"/>
              <a:cs typeface="Arial"/>
            </a:endParaRPr>
          </a:p>
          <a:p>
            <a:pPr marL="27304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pin S .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743710" y="5647271"/>
            <a:ext cx="113682" cy="321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/>
                <a:cs typeface="Arial"/>
              </a:rPr>
              <a:t>7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4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0"/>
            <a:ext cx="2819400" cy="51054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41" y="2882841"/>
            <a:ext cx="482718" cy="330318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61" y="431861"/>
            <a:ext cx="660277" cy="506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43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66440" y="414782"/>
            <a:ext cx="2668727" cy="506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RD (Read) </a:t>
            </a: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(Output)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84528"/>
            <a:ext cx="4525162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It is a read signal used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for read operation.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2888488"/>
            <a:ext cx="4183786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is an output signal.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3603498"/>
            <a:ext cx="3546958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It is an active low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signal.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462780"/>
          </a:xfrm>
          <a:prstGeom prst="rect">
            <a:avLst/>
          </a:prstGeom>
        </p:spPr>
      </p:pic>
      <p:pic>
        <p:nvPicPr>
          <p:cNvPr id="4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41" y="3340041"/>
            <a:ext cx="254118" cy="254118"/>
          </a:xfrm>
          <a:prstGeom prst="rect">
            <a:avLst/>
          </a:prstGeom>
        </p:spPr>
      </p:pic>
      <p:pic>
        <p:nvPicPr>
          <p:cNvPr id="4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61" y="355661"/>
            <a:ext cx="507877" cy="506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0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79140" y="389128"/>
            <a:ext cx="2678925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Arial"/>
                <a:cs typeface="Arial"/>
              </a:rPr>
              <a:t>READY</a:t>
            </a:r>
            <a:r>
              <a:rPr sz="2700" b="1" spc="10" dirty="0">
                <a:solidFill>
                  <a:srgbClr val="262673"/>
                </a:solidFill>
                <a:latin typeface="Arial"/>
                <a:cs typeface="Arial"/>
              </a:rPr>
              <a:t> (Input)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66090" y="1285875"/>
            <a:ext cx="5210302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This is an acknowledgement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9140" y="1650365"/>
            <a:ext cx="3781044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signal from slower I/O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66090" y="2016125"/>
            <a:ext cx="4972558" cy="15058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7305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devices or memory.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It is an active high signal.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When high, it indicates that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9140" y="3569334"/>
            <a:ext cx="5093208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the device is ready to transfer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66090" y="3935095"/>
            <a:ext cx="3026410" cy="1019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7305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data.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When low, then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9140" y="4893945"/>
            <a:ext cx="4269867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microprocessor is in wait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9140" y="5259705"/>
            <a:ext cx="1034795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state.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5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598930"/>
            <a:ext cx="2750820" cy="4417059"/>
          </a:xfrm>
          <a:prstGeom prst="rect">
            <a:avLst/>
          </a:prstGeom>
        </p:spPr>
      </p:pic>
      <p:pic>
        <p:nvPicPr>
          <p:cNvPr id="45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441" y="5549841"/>
            <a:ext cx="482718" cy="2541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8580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519170" y="389128"/>
            <a:ext cx="2200529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Arial"/>
                <a:cs typeface="Arial"/>
              </a:rPr>
              <a:t>RESET</a:t>
            </a:r>
            <a:r>
              <a:rPr sz="1800" b="1" spc="10" dirty="0">
                <a:solidFill>
                  <a:srgbClr val="262673"/>
                </a:solidFill>
                <a:latin typeface="Arial"/>
                <a:cs typeface="Arial"/>
              </a:rPr>
              <a:t>(Input</a:t>
            </a:r>
            <a:r>
              <a:rPr sz="2700" b="1" spc="10" dirty="0">
                <a:solidFill>
                  <a:srgbClr val="262673"/>
                </a:solidFill>
                <a:latin typeface="Arial"/>
                <a:cs typeface="Arial"/>
              </a:rPr>
              <a:t>)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89890" y="1255268"/>
            <a:ext cx="3939184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is a system reset.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89890" y="1922018"/>
            <a:ext cx="4976723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is an active high signal.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89890" y="2588768"/>
            <a:ext cx="5391658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When high, microprocessor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62940" y="3026918"/>
            <a:ext cx="4815027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enters into reset state and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62940" y="3466338"/>
            <a:ext cx="4070503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terminates the current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62940" y="3904488"/>
            <a:ext cx="1465885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activity.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89890" y="4571238"/>
            <a:ext cx="5407914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must be active for at least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62940" y="5009388"/>
            <a:ext cx="4565091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four clock cycles to reset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62940" y="5448808"/>
            <a:ext cx="3687674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the microprocessor.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4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4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1" y="5647631"/>
            <a:ext cx="438268" cy="3087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62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9670" y="389128"/>
            <a:ext cx="1786610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Arial"/>
                <a:cs typeface="Arial"/>
              </a:rPr>
              <a:t>INTR</a:t>
            </a:r>
            <a:r>
              <a:rPr sz="1800" b="1" spc="10" dirty="0">
                <a:solidFill>
                  <a:srgbClr val="262673"/>
                </a:solidFill>
                <a:latin typeface="Arial"/>
                <a:cs typeface="Arial"/>
              </a:rPr>
              <a:t> (Input)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84528"/>
            <a:ext cx="4726737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It is an interrupt request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signal.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2888488"/>
            <a:ext cx="3255569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is active high.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462780"/>
          </a:xfrm>
          <a:prstGeom prst="rect">
            <a:avLst/>
          </a:prstGeom>
        </p:spPr>
      </p:pic>
      <p:pic>
        <p:nvPicPr>
          <p:cNvPr id="4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41" y="5321241"/>
            <a:ext cx="360798" cy="2541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"/>
            <a:ext cx="8229600" cy="57912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11270" y="351028"/>
            <a:ext cx="1583766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Arial"/>
                <a:cs typeface="Arial"/>
              </a:rPr>
              <a:t>NMI</a:t>
            </a:r>
            <a:r>
              <a:rPr sz="1800" b="1" spc="10" dirty="0">
                <a:solidFill>
                  <a:srgbClr val="262673"/>
                </a:solidFill>
                <a:latin typeface="Arial"/>
                <a:cs typeface="Arial"/>
              </a:rPr>
              <a:t> (Input)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84528"/>
            <a:ext cx="4098442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It is a non-maskable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interrupt signal.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2888488"/>
            <a:ext cx="3822090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is an active high.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598420" cy="4462780"/>
          </a:xfrm>
          <a:prstGeom prst="rect">
            <a:avLst/>
          </a:prstGeom>
        </p:spPr>
      </p:pic>
      <p:pic>
        <p:nvPicPr>
          <p:cNvPr id="4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41" y="5092641"/>
            <a:ext cx="360798" cy="2541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0"/>
            <a:ext cx="9144000" cy="685800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665220" y="389128"/>
            <a:ext cx="1875510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Arial"/>
                <a:cs typeface="Arial"/>
              </a:rPr>
              <a:t>TEST</a:t>
            </a:r>
            <a:r>
              <a:rPr sz="1800" b="1" spc="10" dirty="0">
                <a:solidFill>
                  <a:srgbClr val="262673"/>
                </a:solidFill>
                <a:latin typeface="Arial"/>
                <a:cs typeface="Arial"/>
              </a:rPr>
              <a:t> (Input)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77982" y="2400594"/>
            <a:ext cx="5237017" cy="1771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latin typeface="Arial"/>
                <a:cs typeface="Arial"/>
              </a:rPr>
              <a:t></a:t>
            </a:r>
            <a:r>
              <a:rPr sz="2800" spc="10" dirty="0">
                <a:latin typeface="Arial"/>
                <a:cs typeface="Arial"/>
              </a:rPr>
              <a:t>If low, execution </a:t>
            </a:r>
            <a:r>
              <a:rPr lang="en-US" sz="2800" spc="10" dirty="0">
                <a:latin typeface="Arial"/>
                <a:cs typeface="Arial"/>
              </a:rPr>
              <a:t>in microprocessor </a:t>
            </a:r>
            <a:r>
              <a:rPr sz="2800" spc="10" dirty="0">
                <a:latin typeface="Arial"/>
                <a:cs typeface="Arial"/>
              </a:rPr>
              <a:t>continues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else microprocessor is in</a:t>
            </a:r>
            <a:endParaRPr sz="28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wait state.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4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41" y="5245041"/>
            <a:ext cx="349368" cy="284598"/>
          </a:xfrm>
          <a:prstGeom prst="rect">
            <a:avLst/>
          </a:prstGeom>
        </p:spPr>
      </p:pic>
      <p:pic>
        <p:nvPicPr>
          <p:cNvPr id="4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61" y="355661"/>
            <a:ext cx="965077" cy="5067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65550" y="343407"/>
            <a:ext cx="1675206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Arial"/>
                <a:cs typeface="Arial"/>
              </a:rPr>
              <a:t>CLK</a:t>
            </a:r>
            <a:r>
              <a:rPr sz="1800" b="1" spc="10" dirty="0">
                <a:solidFill>
                  <a:srgbClr val="262673"/>
                </a:solidFill>
                <a:latin typeface="Arial"/>
                <a:cs typeface="Arial"/>
              </a:rPr>
              <a:t> (Input)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20040" y="1303528"/>
            <a:ext cx="4561826" cy="1449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This clock input provides</a:t>
            </a:r>
            <a:endParaRPr sz="3000" dirty="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the basic timing for</a:t>
            </a:r>
            <a:endParaRPr sz="3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lang="en-US" sz="3200" spc="10" dirty="0">
                <a:latin typeface="Arial"/>
                <a:cs typeface="Arial"/>
              </a:rPr>
              <a:t>    </a:t>
            </a:r>
            <a:r>
              <a:rPr sz="3200" spc="10" dirty="0">
                <a:latin typeface="Arial"/>
                <a:cs typeface="Arial"/>
              </a:rPr>
              <a:t>processor operation.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20040" y="2995168"/>
            <a:ext cx="5316777" cy="14727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latin typeface="Arial"/>
                <a:cs typeface="Arial"/>
              </a:rPr>
              <a:t></a:t>
            </a:r>
            <a:r>
              <a:rPr lang="en-US" sz="3170" spc="10" dirty="0">
                <a:latin typeface="Arial"/>
                <a:cs typeface="Arial"/>
              </a:rPr>
              <a:t> </a:t>
            </a:r>
            <a:r>
              <a:rPr sz="3170" spc="10" dirty="0">
                <a:latin typeface="Arial"/>
                <a:cs typeface="Arial"/>
              </a:rPr>
              <a:t>The range of frequency of</a:t>
            </a:r>
            <a:endParaRPr sz="3100" dirty="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different versions is 5 MHz,</a:t>
            </a:r>
            <a:endParaRPr sz="3200" dirty="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8 MHz and 10 MHz.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4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4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11" y="5431731"/>
            <a:ext cx="457317" cy="2960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"/>
            <a:ext cx="8229600" cy="762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69060" y="350266"/>
            <a:ext cx="6552488" cy="760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FFFF00"/>
                </a:solidFill>
                <a:latin typeface="Arial"/>
                <a:cs typeface="Arial"/>
              </a:rPr>
              <a:t>8086 Internal Architecture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91264"/>
            <a:ext cx="8534400" cy="5257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72440" y="1411274"/>
            <a:ext cx="353872" cy="3742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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82040" y="1409446"/>
            <a:ext cx="5687262" cy="4148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8086 architecture has two blocks or units: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29639" y="1790700"/>
            <a:ext cx="7694473" cy="6122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Arial"/>
                <a:cs typeface="Arial"/>
              </a:rPr>
              <a:t>-Bus Interface Unit (BIU): </a:t>
            </a:r>
            <a:r>
              <a:rPr sz="1600" b="1" spc="10" dirty="0">
                <a:latin typeface="Arial"/>
                <a:cs typeface="Arial"/>
              </a:rPr>
              <a:t>handles </a:t>
            </a:r>
            <a:r>
              <a:rPr sz="1600" b="1" spc="10" dirty="0">
                <a:solidFill>
                  <a:srgbClr val="FF0000"/>
                </a:solidFill>
                <a:latin typeface="Arial"/>
                <a:cs typeface="Arial"/>
              </a:rPr>
              <a:t>read/write</a:t>
            </a:r>
            <a:r>
              <a:rPr sz="1600" b="1" spc="10" dirty="0">
                <a:latin typeface="Arial"/>
                <a:cs typeface="Arial"/>
              </a:rPr>
              <a:t> operations </a:t>
            </a:r>
            <a:r>
              <a:rPr sz="1600" b="1" spc="10" dirty="0">
                <a:solidFill>
                  <a:srgbClr val="0070C0"/>
                </a:solidFill>
                <a:latin typeface="Arial"/>
                <a:cs typeface="Arial"/>
              </a:rPr>
              <a:t>from/to</a:t>
            </a:r>
            <a:r>
              <a:rPr sz="1600" b="1" spc="10" dirty="0">
                <a:solidFill>
                  <a:srgbClr val="FF0000"/>
                </a:solidFill>
                <a:latin typeface="Arial"/>
                <a:cs typeface="Arial"/>
              </a:rPr>
              <a:t> Memory/IO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Arial"/>
                <a:cs typeface="Arial"/>
              </a:rPr>
              <a:t>-Execution Unit (EU): </a:t>
            </a:r>
            <a:r>
              <a:rPr sz="1600" b="1" spc="10" dirty="0">
                <a:latin typeface="Arial"/>
                <a:cs typeface="Arial"/>
              </a:rPr>
              <a:t>Decoding/Execution and Control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72440" y="2462822"/>
            <a:ext cx="339128" cy="3586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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82040" y="2461069"/>
            <a:ext cx="1413764" cy="3975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It employs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496820" y="2461069"/>
            <a:ext cx="2042363" cy="393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i="1" spc="10" dirty="0">
                <a:solidFill>
                  <a:srgbClr val="0070C0"/>
                </a:solidFill>
                <a:latin typeface="Arial"/>
                <a:cs typeface="Arial"/>
              </a:rPr>
              <a:t>asynchronous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21810" y="2461069"/>
            <a:ext cx="3041053" cy="3975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 parallel processing (or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66000" y="2461069"/>
            <a:ext cx="1320293" cy="3975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solidFill>
                  <a:srgbClr val="FF0000"/>
                </a:solidFill>
                <a:latin typeface="Arial"/>
                <a:cs typeface="Arial"/>
              </a:rPr>
              <a:t>pipelining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606790" y="2461069"/>
            <a:ext cx="178473" cy="3975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)</a:t>
            </a:r>
            <a:endParaRPr sz="23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082040" y="2776029"/>
            <a:ext cx="7030174" cy="3975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Arial"/>
                <a:cs typeface="Arial"/>
              </a:rPr>
              <a:t>in which both units operate at the same time &amp; thus </a:t>
            </a:r>
            <a:r>
              <a:rPr sz="2300" spc="10" dirty="0">
                <a:solidFill>
                  <a:srgbClr val="00B0F0"/>
                </a:solidFill>
                <a:latin typeface="Arial"/>
                <a:cs typeface="Arial"/>
              </a:rPr>
              <a:t>in</a:t>
            </a:r>
            <a:endParaRPr sz="23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082040" y="3090989"/>
            <a:ext cx="7771436" cy="3975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solidFill>
                  <a:srgbClr val="00B0F0"/>
                </a:solidFill>
                <a:latin typeface="Arial"/>
                <a:cs typeface="Arial"/>
              </a:rPr>
              <a:t>contrast to 8085</a:t>
            </a:r>
            <a:r>
              <a:rPr sz="2300" spc="10" dirty="0">
                <a:latin typeface="Arial"/>
                <a:cs typeface="Arial"/>
              </a:rPr>
              <a:t> it performs </a:t>
            </a:r>
            <a:r>
              <a:rPr sz="2300" spc="10" dirty="0">
                <a:solidFill>
                  <a:srgbClr val="FF0000"/>
                </a:solidFill>
                <a:latin typeface="Arial"/>
                <a:cs typeface="Arial"/>
              </a:rPr>
              <a:t>instruction</a:t>
            </a:r>
            <a:r>
              <a:rPr sz="2300" spc="10" dirty="0"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FF0000"/>
                </a:solidFill>
                <a:latin typeface="Arial"/>
                <a:cs typeface="Arial"/>
              </a:rPr>
              <a:t>fetching &amp; execution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082040" y="3405949"/>
            <a:ext cx="5220525" cy="3975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solidFill>
                  <a:srgbClr val="FF0000"/>
                </a:solidFill>
                <a:latin typeface="Arial"/>
                <a:cs typeface="Arial"/>
              </a:rPr>
              <a:t>simultaneously </a:t>
            </a:r>
            <a:r>
              <a:rPr sz="2300" spc="10" dirty="0">
                <a:solidFill>
                  <a:srgbClr val="0070C0"/>
                </a:solidFill>
                <a:latin typeface="Arial"/>
                <a:cs typeface="Arial"/>
              </a:rPr>
              <a:t>to speed up the process</a:t>
            </a:r>
            <a:endParaRPr sz="23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929639" y="4461510"/>
            <a:ext cx="2307335" cy="3456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latin typeface="Arial"/>
                <a:cs typeface="Arial"/>
              </a:rPr>
              <a:t>                  Fetching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929639" y="5473700"/>
            <a:ext cx="2516885" cy="896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                  Decoding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                         </a:t>
            </a:r>
            <a:r>
              <a:rPr sz="2000" spc="10" dirty="0">
                <a:solidFill>
                  <a:srgbClr val="00B0F0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970" spc="10" dirty="0">
                <a:latin typeface="Arial"/>
                <a:cs typeface="Arial"/>
              </a:rPr>
              <a:t>                   Execution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810000"/>
            <a:ext cx="2133600" cy="28194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27" y="3805327"/>
            <a:ext cx="2142945" cy="282874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7092950" y="3881120"/>
            <a:ext cx="1273808" cy="3614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latin typeface="Arial"/>
                <a:cs typeface="Arial"/>
              </a:rPr>
              <a:t>8086 MPU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191000"/>
            <a:ext cx="1676400" cy="10668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27" y="4186327"/>
            <a:ext cx="1685745" cy="1076144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25640" y="4499864"/>
            <a:ext cx="1339699" cy="4803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solidFill>
                  <a:srgbClr val="FFFF00"/>
                </a:solidFill>
                <a:latin typeface="Arial"/>
                <a:cs typeface="Arial"/>
              </a:rPr>
              <a:t>Bus Interface</a:t>
            </a:r>
            <a:endParaRPr sz="1300">
              <a:latin typeface="Arial"/>
              <a:cs typeface="Arial"/>
            </a:endParaRPr>
          </a:p>
          <a:p>
            <a:pPr marL="204469">
              <a:lnSpc>
                <a:spcPct val="100000"/>
              </a:lnSpc>
            </a:pPr>
            <a:r>
              <a:rPr sz="1600" b="1" spc="10" dirty="0">
                <a:solidFill>
                  <a:srgbClr val="FFFF00"/>
                </a:solidFill>
                <a:latin typeface="Arial"/>
                <a:cs typeface="Arial"/>
              </a:rPr>
              <a:t>Unit (BIU)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410200"/>
            <a:ext cx="1676400" cy="10668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27" y="5405528"/>
            <a:ext cx="1685745" cy="1076144"/>
          </a:xfrm>
          <a:prstGeom prst="rect">
            <a:avLst/>
          </a:prstGeom>
        </p:spPr>
      </p:pic>
      <p:sp>
        <p:nvSpPr>
          <p:cNvPr id="35" name="text 1"/>
          <p:cNvSpPr txBox="1"/>
          <p:nvPr/>
        </p:nvSpPr>
        <p:spPr>
          <a:xfrm>
            <a:off x="6987540" y="5719064"/>
            <a:ext cx="1473404" cy="4803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29" b="1" spc="10" dirty="0">
                <a:solidFill>
                  <a:srgbClr val="FFFF00"/>
                </a:solidFill>
                <a:latin typeface="Arial"/>
                <a:cs typeface="Arial"/>
              </a:rPr>
              <a:t>Execution Unit</a:t>
            </a:r>
            <a:endParaRPr sz="1000">
              <a:latin typeface="Arial"/>
              <a:cs typeface="Arial"/>
            </a:endParaRPr>
          </a:p>
          <a:p>
            <a:pPr marL="500379">
              <a:lnSpc>
                <a:spcPct val="100000"/>
              </a:lnSpc>
            </a:pPr>
            <a:r>
              <a:rPr sz="1600" b="1" spc="10" dirty="0">
                <a:solidFill>
                  <a:srgbClr val="FFFF00"/>
                </a:solidFill>
                <a:latin typeface="Arial"/>
                <a:cs typeface="Arial"/>
              </a:rPr>
              <a:t>(EU)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4705350"/>
            <a:ext cx="3589019" cy="381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4667250"/>
            <a:ext cx="114300" cy="1143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5695950"/>
            <a:ext cx="3360419" cy="3810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5657850"/>
            <a:ext cx="114300" cy="114300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6381750"/>
            <a:ext cx="3360419" cy="38100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6343650"/>
            <a:ext cx="1143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85800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7969"/>
            <a:ext cx="8229600" cy="5765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93109" y="347472"/>
            <a:ext cx="335331" cy="5060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V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29330" y="571995"/>
            <a:ext cx="354078" cy="2927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CC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827780" y="347472"/>
            <a:ext cx="1163523" cy="5060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 and V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893310" y="571995"/>
            <a:ext cx="331035" cy="2927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167630" y="485394"/>
            <a:ext cx="740867" cy="289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 (Input)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48640" y="1684528"/>
            <a:ext cx="5124551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V  is power supply signal.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6800" y="1981200"/>
            <a:ext cx="328934" cy="201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Arial"/>
                <a:cs typeface="Arial"/>
              </a:rPr>
              <a:t>CC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48640" y="2468118"/>
            <a:ext cx="3926128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+5V DC is supplied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through this pin.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48640" y="3670808"/>
            <a:ext cx="393473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V  </a:t>
            </a:r>
            <a:r>
              <a:rPr lang="en-US" sz="3200" spc="10" dirty="0">
                <a:latin typeface="Arial"/>
                <a:cs typeface="Arial"/>
              </a:rPr>
              <a:t> </a:t>
            </a:r>
            <a:r>
              <a:rPr sz="3200" spc="10" dirty="0">
                <a:latin typeface="Arial"/>
                <a:cs typeface="Arial"/>
              </a:rPr>
              <a:t>is ground signal.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63320" y="3926420"/>
            <a:ext cx="217539" cy="321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Arial"/>
                <a:cs typeface="Arial"/>
              </a:rPr>
              <a:t>SS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4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4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31" y="5647631"/>
            <a:ext cx="746878" cy="386198"/>
          </a:xfrm>
          <a:prstGeom prst="rect">
            <a:avLst/>
          </a:prstGeom>
        </p:spPr>
      </p:pic>
      <p:pic>
        <p:nvPicPr>
          <p:cNvPr id="4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1" y="1544261"/>
            <a:ext cx="590668" cy="297298"/>
          </a:xfrm>
          <a:prstGeom prst="rect">
            <a:avLst/>
          </a:prstGeom>
        </p:spPr>
      </p:pic>
      <p:pic>
        <p:nvPicPr>
          <p:cNvPr id="4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31" y="1544261"/>
            <a:ext cx="715128" cy="29729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5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539490" y="414782"/>
            <a:ext cx="2120951" cy="506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MN / MX</a:t>
            </a: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 (Input)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84528"/>
            <a:ext cx="5156302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8086 works in two modes: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05839" y="2375662"/>
            <a:ext cx="2818689" cy="5042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Minimum Mode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05839" y="3030982"/>
            <a:ext cx="2912923" cy="5042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Maximum Mode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3711448"/>
            <a:ext cx="5038446" cy="9519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If MN/MX is high, it works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in minimum mode.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48640" y="4914138"/>
            <a:ext cx="5305045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latin typeface="Arial"/>
                <a:cs typeface="Arial"/>
              </a:rPr>
              <a:t>If MN/MX is low, it works in</a:t>
            </a:r>
            <a:endParaRPr sz="31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maximum mode.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1" y="3055561"/>
            <a:ext cx="514468" cy="309997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61" y="355661"/>
            <a:ext cx="507877" cy="50677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40" y="3721041"/>
            <a:ext cx="566538" cy="25518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40" y="4940241"/>
            <a:ext cx="566538" cy="2551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6240" y="389128"/>
            <a:ext cx="4727144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latin typeface="Arial"/>
                <a:cs typeface="Arial"/>
              </a:rPr>
              <a:t>Pins 24 to 31 issue two</a:t>
            </a:r>
            <a:endParaRPr sz="31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different sets of signals.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96240" y="1591818"/>
            <a:ext cx="4237837" cy="17527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latin typeface="Arial"/>
                <a:cs typeface="Arial"/>
              </a:rPr>
              <a:t>One set of signals is</a:t>
            </a:r>
            <a:endParaRPr sz="31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issued when CPU</a:t>
            </a:r>
            <a:endParaRPr sz="3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operates in minimum</a:t>
            </a:r>
            <a:endParaRPr sz="3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mode.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6240" y="3771138"/>
            <a:ext cx="4365040" cy="17515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Other set of signals is</a:t>
            </a:r>
            <a:endParaRPr sz="30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issued when CPU</a:t>
            </a:r>
            <a:endParaRPr sz="3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operates in maximum</a:t>
            </a:r>
            <a:endParaRPr sz="3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mode.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04800"/>
            <a:ext cx="3733800" cy="6172200"/>
          </a:xfrm>
          <a:prstGeom prst="rect">
            <a:avLst/>
          </a:prstGeom>
        </p:spPr>
      </p:pic>
      <p:pic>
        <p:nvPicPr>
          <p:cNvPr id="506" name="Image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04800"/>
            <a:ext cx="37338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09" name="Image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6430"/>
            <a:ext cx="8229600" cy="161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73150" y="2105406"/>
            <a:ext cx="624205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3000" b="1" spc="10" dirty="0">
                <a:solidFill>
                  <a:srgbClr val="FFFF00"/>
                </a:solidFill>
                <a:latin typeface="Arial"/>
                <a:cs typeface="Arial"/>
              </a:rPr>
              <a:t>Minimu</a:t>
            </a:r>
            <a:r>
              <a:rPr lang="en-US" sz="3000" b="1" spc="10" dirty="0">
                <a:solidFill>
                  <a:srgbClr val="FFFF00"/>
                </a:solidFill>
                <a:latin typeface="Arial"/>
                <a:cs typeface="Arial"/>
              </a:rPr>
              <a:t>m Operating </a:t>
            </a:r>
            <a:r>
              <a:rPr sz="3000" b="1" spc="10" dirty="0">
                <a:solidFill>
                  <a:srgbClr val="FFFF00"/>
                </a:solidFill>
                <a:latin typeface="Arial"/>
                <a:cs typeface="Arial"/>
              </a:rPr>
              <a:t>Mode</a:t>
            </a:r>
            <a:endParaRPr sz="30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683000" y="414782"/>
            <a:ext cx="1834337" cy="506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INTA </a:t>
            </a: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 (Output)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96240" y="1608328"/>
            <a:ext cx="4119168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This is an interrupt</a:t>
            </a:r>
            <a:endParaRPr sz="3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acknowledge signal.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6240" y="2812288"/>
            <a:ext cx="5316424" cy="17519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When microprocessor</a:t>
            </a:r>
            <a:endParaRPr sz="3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receives INTR signal, it</a:t>
            </a:r>
            <a:endParaRPr sz="3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acknowledges the interrupt</a:t>
            </a:r>
            <a:endParaRPr sz="3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by generating this signal.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96240" y="4990338"/>
            <a:ext cx="4835652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is an active low signal.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5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041" y="5016441"/>
            <a:ext cx="392548" cy="269358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61" y="355661"/>
            <a:ext cx="736477" cy="5067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7162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577590" y="401574"/>
            <a:ext cx="2057146" cy="6505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latin typeface="Arial"/>
                <a:cs typeface="Arial"/>
              </a:rPr>
              <a:t>ALE</a:t>
            </a:r>
            <a:r>
              <a:rPr sz="2000" b="1" spc="10" dirty="0">
                <a:solidFill>
                  <a:srgbClr val="262673"/>
                </a:solidFill>
                <a:latin typeface="Arial"/>
                <a:cs typeface="Arial"/>
              </a:rPr>
              <a:t> (Output)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590675"/>
            <a:ext cx="4615815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This is an Address Latch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1956435"/>
            <a:ext cx="3893058" cy="1018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42899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Enable signal.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It indicates that valid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2915285"/>
            <a:ext cx="4695444" cy="5185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address is available on bus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3268345"/>
            <a:ext cx="1909063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AD  – AD .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21130" y="3508413"/>
            <a:ext cx="106727" cy="3007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446020" y="3508413"/>
            <a:ext cx="177452" cy="3007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Arial"/>
                <a:cs typeface="Arial"/>
              </a:rPr>
              <a:t>15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48640" y="3924935"/>
            <a:ext cx="4591050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It is an active high signal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91539" y="4277995"/>
            <a:ext cx="4603877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and remains high during T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318760" y="4518063"/>
            <a:ext cx="106727" cy="3007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48640" y="4705985"/>
            <a:ext cx="1294906" cy="9233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42899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state.</a:t>
            </a:r>
            <a:endParaRPr sz="3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endParaRPr sz="3000" dirty="0">
              <a:latin typeface="Arial"/>
              <a:cs typeface="Arial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7800"/>
            <a:ext cx="2875280" cy="4615180"/>
          </a:xfrm>
          <a:prstGeom prst="rect">
            <a:avLst/>
          </a:prstGeom>
        </p:spPr>
      </p:pic>
      <p:pic>
        <p:nvPicPr>
          <p:cNvPr id="5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41" y="4864041"/>
            <a:ext cx="468748" cy="25411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7924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71900" y="490982"/>
            <a:ext cx="1656335" cy="506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DEN</a:t>
            </a: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 (Output)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82115"/>
            <a:ext cx="5272659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This is a Data Enable signal.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2367915"/>
            <a:ext cx="5252466" cy="8923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latin typeface="Arial"/>
                <a:cs typeface="Arial"/>
              </a:rPr>
              <a:t>This signal is used to enable</a:t>
            </a:r>
            <a:endParaRPr sz="28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the transceiver 8286.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3509645"/>
            <a:ext cx="4907660" cy="12670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Transceiver is used to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separate the data from the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address/data bus.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5108575"/>
            <a:ext cx="4546092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It is an active low signal.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5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041" y="4559241"/>
            <a:ext cx="468748" cy="322698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61" y="431861"/>
            <a:ext cx="736477" cy="5067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634740" y="414782"/>
            <a:ext cx="1931924" cy="506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DT / R</a:t>
            </a: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 (Output)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36395"/>
            <a:ext cx="2776728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This is a Data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2047875"/>
            <a:ext cx="4275963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Transmit/Receive signal.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2686685"/>
            <a:ext cx="4675251" cy="5185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It decides the direction of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3098165"/>
            <a:ext cx="3653790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data flow through the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1539" y="3509645"/>
            <a:ext cx="2071497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transceiver.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4148455"/>
            <a:ext cx="4272915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When it is high, data is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1539" y="4559935"/>
            <a:ext cx="2726817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transmitted out.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48640" y="5200015"/>
            <a:ext cx="4122039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When it is low, data is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91539" y="5611495"/>
            <a:ext cx="2051685" cy="5185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received in.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041" y="4406841"/>
            <a:ext cx="468748" cy="259198"/>
          </a:xfrm>
          <a:prstGeom prst="rect">
            <a:avLst/>
          </a:prstGeom>
        </p:spPr>
      </p:pic>
      <p:pic>
        <p:nvPicPr>
          <p:cNvPr id="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61" y="355661"/>
            <a:ext cx="410086" cy="5067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535680" y="389128"/>
            <a:ext cx="2135784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Arial"/>
                <a:cs typeface="Arial"/>
              </a:rPr>
              <a:t>M / IO</a:t>
            </a:r>
            <a:r>
              <a:rPr sz="1800" b="1" spc="10" dirty="0">
                <a:solidFill>
                  <a:srgbClr val="262673"/>
                </a:solidFill>
                <a:latin typeface="Arial"/>
                <a:cs typeface="Arial"/>
              </a:rPr>
              <a:t> (Output)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84528"/>
            <a:ext cx="4953600" cy="19420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This signal is issued by the</a:t>
            </a:r>
            <a:endParaRPr sz="30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microprocessor to</a:t>
            </a:r>
            <a:endParaRPr sz="3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lang="en-US" sz="3200" spc="10" dirty="0">
                <a:latin typeface="Arial"/>
                <a:cs typeface="Arial"/>
              </a:rPr>
              <a:t>   </a:t>
            </a:r>
            <a:r>
              <a:rPr sz="3200" spc="10" dirty="0">
                <a:latin typeface="Arial"/>
                <a:cs typeface="Arial"/>
              </a:rPr>
              <a:t>distinguish memory</a:t>
            </a:r>
            <a:endParaRPr sz="32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access from I/O access.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3862578"/>
            <a:ext cx="5225390" cy="953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When it is high, memory is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accessed.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5066538"/>
            <a:ext cx="5217669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latin typeface="Arial"/>
                <a:cs typeface="Arial"/>
              </a:rPr>
              <a:t>When it is low, I/O devices</a:t>
            </a:r>
            <a:endParaRPr sz="31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are accessed.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5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41" y="4178241"/>
            <a:ext cx="330318" cy="254118"/>
          </a:xfrm>
          <a:prstGeom prst="rect">
            <a:avLst/>
          </a:prstGeom>
        </p:spPr>
      </p:pic>
      <p:pic>
        <p:nvPicPr>
          <p:cNvPr id="5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61" y="355661"/>
            <a:ext cx="584077" cy="5067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858000"/>
          </a:xfrm>
          <a:prstGeom prst="rect">
            <a:avLst/>
          </a:prstGeom>
        </p:spPr>
      </p:pic>
      <p:pic>
        <p:nvPicPr>
          <p:cNvPr id="546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49370" y="414782"/>
            <a:ext cx="1502867" cy="506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WR</a:t>
            </a: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 (Output)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84528"/>
            <a:ext cx="3773322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is a Write signal.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2400808"/>
            <a:ext cx="5251400" cy="17515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is used to write data in</a:t>
            </a:r>
            <a:endParaRPr sz="32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memory or output device</a:t>
            </a:r>
            <a:endParaRPr sz="32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depending on the status of</a:t>
            </a:r>
            <a:endParaRPr sz="32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M/IO signal.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4578858"/>
            <a:ext cx="4836058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is an active low signal.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5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041" y="3949641"/>
            <a:ext cx="330318" cy="254118"/>
          </a:xfrm>
          <a:prstGeom prst="rect">
            <a:avLst/>
          </a:prstGeom>
        </p:spPr>
      </p:pic>
      <p:pic>
        <p:nvPicPr>
          <p:cNvPr id="5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61" y="355661"/>
            <a:ext cx="660277" cy="50677"/>
          </a:xfrm>
          <a:prstGeom prst="rect">
            <a:avLst/>
          </a:prstGeom>
        </p:spPr>
      </p:pic>
      <p:pic>
        <p:nvPicPr>
          <p:cNvPr id="5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924124"/>
            <a:ext cx="457318" cy="25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254"/>
            <a:ext cx="8229600" cy="51816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590800" y="201422"/>
            <a:ext cx="380999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FFF00"/>
                </a:solidFill>
                <a:latin typeface="Arial"/>
                <a:cs typeface="Arial"/>
              </a:rPr>
              <a:t>B</a:t>
            </a:r>
            <a:r>
              <a:rPr lang="en-US" sz="2800" b="1" spc="10" dirty="0">
                <a:solidFill>
                  <a:srgbClr val="FFFF00"/>
                </a:solidFill>
                <a:latin typeface="Arial"/>
                <a:cs typeface="Arial"/>
              </a:rPr>
              <a:t>us </a:t>
            </a:r>
            <a:r>
              <a:rPr sz="2800" b="1" spc="10" dirty="0">
                <a:solidFill>
                  <a:srgbClr val="FFFF00"/>
                </a:solidFill>
                <a:latin typeface="Arial"/>
                <a:cs typeface="Arial"/>
              </a:rPr>
              <a:t>I</a:t>
            </a:r>
            <a:r>
              <a:rPr lang="en-US" sz="2800" b="1" spc="10" dirty="0">
                <a:solidFill>
                  <a:srgbClr val="FFFF00"/>
                </a:solidFill>
                <a:latin typeface="Arial"/>
                <a:cs typeface="Arial"/>
              </a:rPr>
              <a:t>nterface </a:t>
            </a:r>
            <a:r>
              <a:rPr sz="2800" b="1" spc="10" dirty="0">
                <a:solidFill>
                  <a:srgbClr val="FFFF00"/>
                </a:solidFill>
                <a:latin typeface="Arial"/>
                <a:cs typeface="Arial"/>
              </a:rPr>
              <a:t>U</a:t>
            </a:r>
            <a:r>
              <a:rPr lang="en-US" sz="2800" b="1" spc="10" dirty="0">
                <a:solidFill>
                  <a:srgbClr val="FFFF00"/>
                </a:solidFill>
                <a:latin typeface="Arial"/>
                <a:cs typeface="Arial"/>
              </a:rPr>
              <a:t>nit BIU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69490" y="815207"/>
            <a:ext cx="7875554" cy="52275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endParaRPr lang="en-US" sz="2000" spc="1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endParaRPr lang="en-US" sz="2000" spc="1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The 8086 CPU logic has been partitioned into two functional units</a:t>
            </a:r>
            <a:endParaRPr sz="20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namely </a:t>
            </a:r>
            <a:r>
              <a:rPr sz="2000" spc="10" dirty="0">
                <a:solidFill>
                  <a:srgbClr val="FF0000"/>
                </a:solidFill>
                <a:latin typeface="Arial"/>
                <a:cs typeface="Arial"/>
              </a:rPr>
              <a:t>BIU &amp; EU</a:t>
            </a: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The major reason for this separation is to </a:t>
            </a:r>
            <a:r>
              <a:rPr sz="2000" spc="10" dirty="0">
                <a:solidFill>
                  <a:srgbClr val="7030A0"/>
                </a:solidFill>
                <a:latin typeface="Arial"/>
                <a:cs typeface="Arial"/>
              </a:rPr>
              <a:t>increase</a:t>
            </a:r>
            <a:r>
              <a:rPr sz="2000" spc="10" dirty="0">
                <a:latin typeface="Arial"/>
                <a:cs typeface="Arial"/>
              </a:rPr>
              <a:t> the processing</a:t>
            </a:r>
            <a:endParaRPr sz="20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2000" spc="10" dirty="0">
                <a:solidFill>
                  <a:srgbClr val="7030A0"/>
                </a:solidFill>
                <a:latin typeface="Arial"/>
                <a:cs typeface="Arial"/>
              </a:rPr>
              <a:t>speed</a:t>
            </a:r>
            <a:r>
              <a:rPr sz="2000" spc="10" dirty="0">
                <a:latin typeface="Arial"/>
                <a:cs typeface="Arial"/>
              </a:rPr>
              <a:t> of the processor</a:t>
            </a:r>
            <a:endParaRPr lang="en-US" sz="2000" spc="1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endParaRPr lang="en-US" sz="2000" spc="1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endParaRPr lang="en-US" sz="2000" spc="1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0000"/>
                </a:solidFill>
                <a:latin typeface="Arial"/>
                <a:cs typeface="Arial"/>
              </a:rPr>
              <a:t></a:t>
            </a:r>
            <a:r>
              <a:rPr lang="en-US" sz="1970" spc="10" dirty="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sz="1970" spc="10" dirty="0">
                <a:solidFill>
                  <a:srgbClr val="FF0000"/>
                </a:solidFill>
                <a:latin typeface="Arial"/>
                <a:cs typeface="Arial"/>
              </a:rPr>
              <a:t>BIU</a:t>
            </a:r>
            <a:r>
              <a:rPr sz="1970" spc="10" dirty="0">
                <a:latin typeface="Arial"/>
                <a:cs typeface="Arial"/>
              </a:rPr>
              <a:t>  contains  Instruction  queue,  Segment  registers,  Instruction</a:t>
            </a:r>
            <a:endParaRPr sz="19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pointer, Address adder</a:t>
            </a: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</a:t>
            </a:r>
            <a:r>
              <a:rPr lang="en-US" sz="2000" spc="10" dirty="0">
                <a:latin typeface="Arial"/>
                <a:cs typeface="Arial"/>
              </a:rPr>
              <a:t>  </a:t>
            </a:r>
            <a:r>
              <a:rPr sz="2000" spc="10" dirty="0">
                <a:latin typeface="Arial"/>
                <a:cs typeface="Arial"/>
              </a:rPr>
              <a:t>BIU performs all </a:t>
            </a:r>
            <a:r>
              <a:rPr sz="2000" spc="10" dirty="0">
                <a:solidFill>
                  <a:srgbClr val="7030A0"/>
                </a:solidFill>
                <a:latin typeface="Arial"/>
                <a:cs typeface="Arial"/>
              </a:rPr>
              <a:t>external transactions </a:t>
            </a:r>
            <a:r>
              <a:rPr sz="2000" spc="10" dirty="0">
                <a:latin typeface="Arial"/>
                <a:cs typeface="Arial"/>
              </a:rPr>
              <a:t>(bus operations) such as</a:t>
            </a:r>
            <a:endParaRPr sz="20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instruction fetching, reading/writing operands from/to memory and</a:t>
            </a: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lang="en-US" sz="2000" spc="10" dirty="0">
                <a:latin typeface="Arial"/>
                <a:cs typeface="Arial"/>
              </a:rPr>
              <a:t>     </a:t>
            </a:r>
            <a:r>
              <a:rPr sz="2000" spc="10" dirty="0">
                <a:latin typeface="Arial"/>
                <a:cs typeface="Arial"/>
              </a:rPr>
              <a:t>I/O devices. It also calculates 20-bit physical addresses</a:t>
            </a: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BIU pre-fetches instruction bytes (upto 6) in a </a:t>
            </a:r>
            <a:r>
              <a:rPr sz="2000" i="1" spc="10" dirty="0">
                <a:solidFill>
                  <a:srgbClr val="7030A0"/>
                </a:solidFill>
                <a:latin typeface="Arial"/>
                <a:cs typeface="Arial"/>
              </a:rPr>
              <a:t>FIFO</a:t>
            </a:r>
            <a:r>
              <a:rPr sz="2000" spc="10" dirty="0">
                <a:latin typeface="Arial"/>
                <a:cs typeface="Arial"/>
              </a:rPr>
              <a:t> register called</a:t>
            </a:r>
            <a:endParaRPr sz="20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2000" spc="10" dirty="0">
                <a:solidFill>
                  <a:srgbClr val="7030A0"/>
                </a:solidFill>
                <a:latin typeface="Arial"/>
                <a:cs typeface="Arial"/>
              </a:rPr>
              <a:t>instruction queue</a:t>
            </a:r>
            <a:endParaRPr sz="2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7162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27450" y="452882"/>
            <a:ext cx="1745032" cy="506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HOLD</a:t>
            </a: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 (Input)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84528"/>
            <a:ext cx="5204951" cy="19697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When DMA controller</a:t>
            </a:r>
            <a:endParaRPr sz="32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needs to use address/data</a:t>
            </a:r>
            <a:endParaRPr sz="3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lang="en-US" sz="3200" spc="10" dirty="0">
                <a:latin typeface="Arial"/>
                <a:cs typeface="Arial"/>
              </a:rPr>
              <a:t>   </a:t>
            </a:r>
            <a:r>
              <a:rPr sz="3200" spc="10" dirty="0">
                <a:latin typeface="Arial"/>
                <a:cs typeface="Arial"/>
              </a:rPr>
              <a:t>bus, it sends a request to</a:t>
            </a:r>
            <a:endParaRPr sz="32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the CPU through this pin.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3862578"/>
            <a:ext cx="4997399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is an active high signal.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4578858"/>
            <a:ext cx="5113223" cy="17527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When microprocessor</a:t>
            </a:r>
            <a:endParaRPr sz="32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receives HOLD signal, it</a:t>
            </a:r>
            <a:endParaRPr sz="32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issues HLDA signal to the</a:t>
            </a:r>
            <a:endParaRPr sz="32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DMA controller.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5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41" y="3487361"/>
            <a:ext cx="391278" cy="25919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0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7924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524250" y="466598"/>
            <a:ext cx="2158644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Arial"/>
                <a:cs typeface="Arial"/>
              </a:rPr>
              <a:t>HLDA</a:t>
            </a:r>
            <a:r>
              <a:rPr sz="1800" b="1" spc="10" dirty="0">
                <a:solidFill>
                  <a:srgbClr val="262673"/>
                </a:solidFill>
                <a:latin typeface="Arial"/>
                <a:cs typeface="Arial"/>
              </a:rPr>
              <a:t> (Output)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84528"/>
            <a:ext cx="4907178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It is a Hold Acknowledge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signal.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2888488"/>
            <a:ext cx="5042103" cy="9519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spc="10" dirty="0">
                <a:latin typeface="Arial"/>
                <a:cs typeface="Arial"/>
              </a:rPr>
              <a:t>It is issued after receiving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the HOLD signal.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4091178"/>
            <a:ext cx="4997399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It is an active high signal.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041" y="3721041"/>
            <a:ext cx="482718" cy="25411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6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6430"/>
            <a:ext cx="8229600" cy="161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98220" y="2105406"/>
            <a:ext cx="730758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3000" b="1" spc="10" dirty="0">
                <a:solidFill>
                  <a:srgbClr val="FFFF00"/>
                </a:solidFill>
                <a:latin typeface="Arial"/>
                <a:cs typeface="Arial"/>
              </a:rPr>
              <a:t> Maximu</a:t>
            </a:r>
            <a:r>
              <a:rPr lang="en-US" sz="3000" b="1" spc="10" dirty="0">
                <a:solidFill>
                  <a:srgbClr val="FFFF00"/>
                </a:solidFill>
                <a:latin typeface="Arial"/>
                <a:cs typeface="Arial"/>
              </a:rPr>
              <a:t>m Operating </a:t>
            </a:r>
            <a:r>
              <a:rPr sz="3000" b="1" spc="10" dirty="0">
                <a:solidFill>
                  <a:srgbClr val="FFFF00"/>
                </a:solidFill>
                <a:latin typeface="Arial"/>
                <a:cs typeface="Arial"/>
              </a:rPr>
              <a:t>Mode</a:t>
            </a:r>
            <a:endParaRPr sz="30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9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7162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300730" y="453136"/>
            <a:ext cx="2590800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QS  and QS </a:t>
            </a:r>
            <a:r>
              <a:rPr sz="1400" b="1" spc="10" dirty="0">
                <a:solidFill>
                  <a:srgbClr val="262673"/>
                </a:solidFill>
                <a:latin typeface="Arial"/>
                <a:cs typeface="Arial"/>
              </a:rPr>
              <a:t> (Output)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741420" y="645420"/>
            <a:ext cx="147049" cy="251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992370" y="645420"/>
            <a:ext cx="147049" cy="251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1684528"/>
            <a:ext cx="5317642" cy="9530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   These pins provide the</a:t>
            </a:r>
            <a:endParaRPr sz="32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200" spc="10" dirty="0">
                <a:latin typeface="Arial"/>
                <a:cs typeface="Arial"/>
              </a:rPr>
              <a:t>status of instruction queue.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5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5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1" y="4784031"/>
            <a:ext cx="362068" cy="529708"/>
          </a:xfrm>
          <a:prstGeom prst="rect">
            <a:avLst/>
          </a:prstGeom>
        </p:spPr>
      </p:pic>
      <p:pic>
        <p:nvPicPr>
          <p:cNvPr id="57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" y="3195320"/>
            <a:ext cx="725170" cy="53594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45820" y="3242437"/>
            <a:ext cx="393192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QS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76020" y="3388208"/>
            <a:ext cx="110022" cy="1879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50" b="1" spc="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3195320"/>
            <a:ext cx="791210" cy="53594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602740" y="3242437"/>
            <a:ext cx="394335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QS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934210" y="3388208"/>
            <a:ext cx="110022" cy="1879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50" b="1" spc="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10" y="3195320"/>
            <a:ext cx="3361690" cy="53594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533140" y="3242437"/>
            <a:ext cx="761466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Status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" y="3731260"/>
            <a:ext cx="725170" cy="5334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984250" y="377837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7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3731260"/>
            <a:ext cx="791210" cy="5334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742440" y="377837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7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10" y="3731260"/>
            <a:ext cx="3361690" cy="5334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292350" y="3778377"/>
            <a:ext cx="136771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No operation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7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" y="4264660"/>
            <a:ext cx="725170" cy="53467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984250" y="4311777"/>
            <a:ext cx="190423" cy="311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8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264660"/>
            <a:ext cx="791210" cy="53467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742440" y="4311777"/>
            <a:ext cx="190423" cy="311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10" y="4264660"/>
            <a:ext cx="3361690" cy="53467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292350" y="4311777"/>
            <a:ext cx="3066565" cy="311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  byte of opcode from queue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18080" y="4330547"/>
            <a:ext cx="140400" cy="1797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50" spc="10" dirty="0">
                <a:latin typeface="Arial"/>
                <a:cs typeface="Arial"/>
              </a:rPr>
              <a:t>st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8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" y="4799330"/>
            <a:ext cx="725170" cy="5334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984250" y="484644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8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799330"/>
            <a:ext cx="791210" cy="533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742440" y="484644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8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10" y="4799330"/>
            <a:ext cx="3361690" cy="5334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292350" y="4846447"/>
            <a:ext cx="1403832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Empty queue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" y="5332730"/>
            <a:ext cx="725170" cy="53467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984250" y="537984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8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5332730"/>
            <a:ext cx="791210" cy="53467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742440" y="537984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8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10" y="5332730"/>
            <a:ext cx="3361690" cy="53467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292350" y="5379847"/>
            <a:ext cx="298894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Subsequent byte from queue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7924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919730" y="461772"/>
            <a:ext cx="1928775" cy="506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     S , S , 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651250" y="686295"/>
            <a:ext cx="171381" cy="2927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201160" y="686295"/>
            <a:ext cx="171381" cy="2927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749800" y="686295"/>
            <a:ext cx="171381" cy="2927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864100" y="599694"/>
            <a:ext cx="1415491" cy="289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          (Output)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48640" y="1682115"/>
            <a:ext cx="5248655" cy="12670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These status signals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indicate the operation being</a:t>
            </a:r>
            <a:endParaRPr sz="30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done by the microprocessor.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3281045"/>
            <a:ext cx="5056631" cy="8934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latin typeface="Arial"/>
                <a:cs typeface="Arial"/>
              </a:rPr>
              <a:t>This information is required</a:t>
            </a:r>
            <a:endParaRPr sz="280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by the Bus Controller 8288.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48640" y="4422775"/>
            <a:ext cx="4817344" cy="1384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Bus controller 8288</a:t>
            </a:r>
            <a:endParaRPr sz="30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3000" spc="10" dirty="0">
                <a:latin typeface="Arial"/>
                <a:cs typeface="Arial"/>
              </a:rPr>
              <a:t>generates all memory and</a:t>
            </a:r>
            <a:endParaRPr sz="3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lang="en-US" sz="3000" spc="10" dirty="0">
                <a:latin typeface="Arial"/>
                <a:cs typeface="Arial"/>
              </a:rPr>
              <a:t>   </a:t>
            </a:r>
            <a:r>
              <a:rPr sz="3000" spc="10" dirty="0">
                <a:latin typeface="Arial"/>
                <a:cs typeface="Arial"/>
              </a:rPr>
              <a:t>I/O control signals.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5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5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1" y="4136330"/>
            <a:ext cx="386198" cy="745608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61" y="431861"/>
            <a:ext cx="355477" cy="50677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61" y="431861"/>
            <a:ext cx="431677" cy="5067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61" y="431861"/>
            <a:ext cx="355477" cy="506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410200" cy="452628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1" y="4136330"/>
            <a:ext cx="386198" cy="745608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795020" cy="5511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42950" y="1493647"/>
            <a:ext cx="215569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94080" y="1638147"/>
            <a:ext cx="110022" cy="1879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50" b="1" spc="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0" y="1447800"/>
            <a:ext cx="797559" cy="5511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37970" y="1493647"/>
            <a:ext cx="215569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690370" y="1638147"/>
            <a:ext cx="110022" cy="1879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50" b="1" spc="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79" y="1447800"/>
            <a:ext cx="795020" cy="55118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334260" y="1493647"/>
            <a:ext cx="215570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486660" y="1638147"/>
            <a:ext cx="110022" cy="1879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50" b="1" spc="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447800"/>
            <a:ext cx="3175000" cy="55118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083050" y="1493647"/>
            <a:ext cx="761466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Status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8980"/>
            <a:ext cx="795020" cy="54864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91210" y="2044826"/>
            <a:ext cx="190423" cy="311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0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0" y="1998980"/>
            <a:ext cx="797559" cy="54864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587500" y="2044826"/>
            <a:ext cx="190423" cy="311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79" y="1998980"/>
            <a:ext cx="795020" cy="54864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383790" y="2044826"/>
            <a:ext cx="190423" cy="311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0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998980"/>
            <a:ext cx="3175000" cy="54864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936240" y="2044826"/>
            <a:ext cx="2327147" cy="311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Interrupt Acknowledge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7620"/>
            <a:ext cx="795020" cy="55118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91210" y="259473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0" y="2547620"/>
            <a:ext cx="797559" cy="55118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587500" y="259473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79" y="2547620"/>
            <a:ext cx="795020" cy="55118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383790" y="259473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2547620"/>
            <a:ext cx="3175000" cy="55118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936240" y="2594737"/>
            <a:ext cx="977035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I/O Read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98800"/>
            <a:ext cx="795020" cy="55118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791210" y="3144646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0" y="3098800"/>
            <a:ext cx="797559" cy="55118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587500" y="3144646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79" y="3098800"/>
            <a:ext cx="795020" cy="55118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383790" y="3144646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3098800"/>
            <a:ext cx="3175000" cy="55118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936240" y="3144646"/>
            <a:ext cx="96606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I/O Write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49980"/>
            <a:ext cx="795020" cy="54864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91210" y="369582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0" y="3649980"/>
            <a:ext cx="797559" cy="54864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587500" y="369582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79" y="3649980"/>
            <a:ext cx="795020" cy="54864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383790" y="369582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3649980"/>
            <a:ext cx="3175000" cy="54864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36240" y="3695827"/>
            <a:ext cx="468401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Halt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8620"/>
            <a:ext cx="795020" cy="551180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91210" y="424573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0" y="4198620"/>
            <a:ext cx="797559" cy="55118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587500" y="424573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79" y="4198620"/>
            <a:ext cx="795020" cy="55118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383790" y="424573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4198620"/>
            <a:ext cx="3175000" cy="55118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2936240" y="4245737"/>
            <a:ext cx="149664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Opcode Fetch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49800"/>
            <a:ext cx="795020" cy="551180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91210" y="479564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0" y="4749800"/>
            <a:ext cx="797559" cy="551180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1587500" y="479564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79" y="4749800"/>
            <a:ext cx="795020" cy="551180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2383790" y="479564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4749800"/>
            <a:ext cx="3175000" cy="551180"/>
          </a:xfrm>
          <a:prstGeom prst="rect">
            <a:avLst/>
          </a:prstGeom>
        </p:spPr>
      </p:pic>
      <p:sp>
        <p:nvSpPr>
          <p:cNvPr id="576" name="text 1"/>
          <p:cNvSpPr txBox="1"/>
          <p:nvPr/>
        </p:nvSpPr>
        <p:spPr>
          <a:xfrm>
            <a:off x="2936240" y="4795647"/>
            <a:ext cx="1490700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Memory Read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3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0980"/>
            <a:ext cx="795020" cy="548640"/>
          </a:xfrm>
          <a:prstGeom prst="rect">
            <a:avLst/>
          </a:prstGeom>
        </p:spPr>
      </p:pic>
      <p:sp>
        <p:nvSpPr>
          <p:cNvPr id="577" name="text 1"/>
          <p:cNvSpPr txBox="1"/>
          <p:nvPr/>
        </p:nvSpPr>
        <p:spPr>
          <a:xfrm>
            <a:off x="791210" y="534682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3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0" y="5300980"/>
            <a:ext cx="797559" cy="548640"/>
          </a:xfrm>
          <a:prstGeom prst="rect">
            <a:avLst/>
          </a:prstGeom>
        </p:spPr>
      </p:pic>
      <p:sp>
        <p:nvSpPr>
          <p:cNvPr id="578" name="text 1"/>
          <p:cNvSpPr txBox="1"/>
          <p:nvPr/>
        </p:nvSpPr>
        <p:spPr>
          <a:xfrm>
            <a:off x="1587500" y="534682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3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79" y="5300980"/>
            <a:ext cx="795020" cy="548640"/>
          </a:xfrm>
          <a:prstGeom prst="rect">
            <a:avLst/>
          </a:prstGeom>
        </p:spPr>
      </p:pic>
      <p:sp>
        <p:nvSpPr>
          <p:cNvPr id="579" name="text 1"/>
          <p:cNvSpPr txBox="1"/>
          <p:nvPr/>
        </p:nvSpPr>
        <p:spPr>
          <a:xfrm>
            <a:off x="2383790" y="534682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5300980"/>
            <a:ext cx="3175000" cy="548640"/>
          </a:xfrm>
          <a:prstGeom prst="rect">
            <a:avLst/>
          </a:prstGeom>
        </p:spPr>
      </p:pic>
      <p:sp>
        <p:nvSpPr>
          <p:cNvPr id="580" name="text 1"/>
          <p:cNvSpPr txBox="1"/>
          <p:nvPr/>
        </p:nvSpPr>
        <p:spPr>
          <a:xfrm>
            <a:off x="2936240" y="5346827"/>
            <a:ext cx="1478355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Memory Write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49620"/>
            <a:ext cx="795020" cy="551180"/>
          </a:xfrm>
          <a:prstGeom prst="rect">
            <a:avLst/>
          </a:prstGeom>
        </p:spPr>
      </p:pic>
      <p:sp>
        <p:nvSpPr>
          <p:cNvPr id="581" name="text 1"/>
          <p:cNvSpPr txBox="1"/>
          <p:nvPr/>
        </p:nvSpPr>
        <p:spPr>
          <a:xfrm>
            <a:off x="791210" y="589673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0" y="5849620"/>
            <a:ext cx="797559" cy="551180"/>
          </a:xfrm>
          <a:prstGeom prst="rect">
            <a:avLst/>
          </a:prstGeom>
        </p:spPr>
      </p:pic>
      <p:sp>
        <p:nvSpPr>
          <p:cNvPr id="582" name="text 1"/>
          <p:cNvSpPr txBox="1"/>
          <p:nvPr/>
        </p:nvSpPr>
        <p:spPr>
          <a:xfrm>
            <a:off x="1587500" y="589673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3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79" y="5849620"/>
            <a:ext cx="795020" cy="551180"/>
          </a:xfrm>
          <a:prstGeom prst="rect">
            <a:avLst/>
          </a:prstGeom>
        </p:spPr>
      </p:pic>
      <p:sp>
        <p:nvSpPr>
          <p:cNvPr id="583" name="text 1"/>
          <p:cNvSpPr txBox="1"/>
          <p:nvPr/>
        </p:nvSpPr>
        <p:spPr>
          <a:xfrm>
            <a:off x="2383790" y="5896737"/>
            <a:ext cx="190423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5849620"/>
            <a:ext cx="3175000" cy="551180"/>
          </a:xfrm>
          <a:prstGeom prst="rect">
            <a:avLst/>
          </a:prstGeom>
        </p:spPr>
      </p:pic>
      <p:sp>
        <p:nvSpPr>
          <p:cNvPr id="584" name="text 1"/>
          <p:cNvSpPr txBox="1"/>
          <p:nvPr/>
        </p:nvSpPr>
        <p:spPr>
          <a:xfrm>
            <a:off x="2936240" y="5896737"/>
            <a:ext cx="862050" cy="311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Passive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3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1" y="1976061"/>
            <a:ext cx="312538" cy="25518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11" y="1976061"/>
            <a:ext cx="313808" cy="25518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51" y="1976061"/>
            <a:ext cx="312538" cy="25518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792480"/>
          </a:xfrm>
          <a:prstGeom prst="rect">
            <a:avLst/>
          </a:prstGeom>
        </p:spPr>
      </p:pic>
      <p:sp>
        <p:nvSpPr>
          <p:cNvPr id="585" name="text 1"/>
          <p:cNvSpPr txBox="1"/>
          <p:nvPr/>
        </p:nvSpPr>
        <p:spPr>
          <a:xfrm>
            <a:off x="2919730" y="461772"/>
            <a:ext cx="1928775" cy="506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     S , S , 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86" name="text 1"/>
          <p:cNvSpPr txBox="1"/>
          <p:nvPr/>
        </p:nvSpPr>
        <p:spPr>
          <a:xfrm>
            <a:off x="3651250" y="686295"/>
            <a:ext cx="171381" cy="2927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7" name="text 1"/>
          <p:cNvSpPr txBox="1"/>
          <p:nvPr/>
        </p:nvSpPr>
        <p:spPr>
          <a:xfrm>
            <a:off x="4201160" y="686295"/>
            <a:ext cx="171381" cy="2927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8" name="text 1"/>
          <p:cNvSpPr txBox="1"/>
          <p:nvPr/>
        </p:nvSpPr>
        <p:spPr>
          <a:xfrm>
            <a:off x="4749800" y="686295"/>
            <a:ext cx="171381" cy="2927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9" name="text 1"/>
          <p:cNvSpPr txBox="1"/>
          <p:nvPr/>
        </p:nvSpPr>
        <p:spPr>
          <a:xfrm>
            <a:off x="4864100" y="599694"/>
            <a:ext cx="1415491" cy="289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          (Output)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61" y="431861"/>
            <a:ext cx="355477" cy="50677"/>
          </a:xfrm>
          <a:prstGeom prst="rect">
            <a:avLst/>
          </a:prstGeom>
        </p:spPr>
      </p:pic>
      <p:pic>
        <p:nvPicPr>
          <p:cNvPr id="64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61" y="431861"/>
            <a:ext cx="355477" cy="50677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1" y="431861"/>
            <a:ext cx="355477" cy="5067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8229600" cy="6400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594100" y="414782"/>
            <a:ext cx="2011934" cy="506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LOCK </a:t>
            </a:r>
            <a:r>
              <a:rPr sz="1600" b="1" spc="10" dirty="0">
                <a:solidFill>
                  <a:srgbClr val="262673"/>
                </a:solidFill>
                <a:latin typeface="Arial"/>
                <a:cs typeface="Arial"/>
              </a:rPr>
              <a:t> (Output)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37855"/>
            <a:ext cx="5071833" cy="4666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This signal indicates that other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539" y="2007425"/>
            <a:ext cx="4900726" cy="4666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processors should not ask CPU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91539" y="2376995"/>
            <a:ext cx="4443983" cy="4666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to relinquish the system bus.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2976435"/>
            <a:ext cx="5109895" cy="4666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When it goes low, all interrupts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1539" y="3346005"/>
            <a:ext cx="4842433" cy="4666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are masked and HOLD request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91539" y="3716845"/>
            <a:ext cx="2269312" cy="466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is not granted.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48640" y="4315015"/>
            <a:ext cx="4824260" cy="466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This pin is activated by using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91539" y="4684585"/>
            <a:ext cx="4838318" cy="466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LOCK prefix on any instruction.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6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1" y="3920430"/>
            <a:ext cx="528437" cy="313808"/>
          </a:xfrm>
          <a:prstGeom prst="rect">
            <a:avLst/>
          </a:prstGeom>
        </p:spPr>
      </p:pic>
      <p:pic>
        <p:nvPicPr>
          <p:cNvPr id="6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61" y="355661"/>
            <a:ext cx="1041277" cy="7480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7162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368550" y="453136"/>
            <a:ext cx="4453940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RQ/GT  and RQ/GT    </a:t>
            </a:r>
            <a:r>
              <a:rPr sz="1400" b="1" spc="10" dirty="0">
                <a:solidFill>
                  <a:srgbClr val="262673"/>
                </a:solidFill>
                <a:latin typeface="Arial"/>
                <a:cs typeface="Arial"/>
              </a:rPr>
              <a:t> (Bi-directional)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333750" y="645420"/>
            <a:ext cx="147049" cy="251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109210" y="645420"/>
            <a:ext cx="147049" cy="251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1824545"/>
            <a:ext cx="5126697" cy="9238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These are Request/Grant pins.</a:t>
            </a:r>
            <a:endParaRPr sz="27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Other processors request the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539" y="2711005"/>
            <a:ext cx="4194009" cy="4666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CPU through these lines to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48640" y="3039935"/>
            <a:ext cx="4538623" cy="9402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42899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release the system bus.</a:t>
            </a:r>
            <a:endParaRPr sz="27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After receiving the request,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91539" y="3926395"/>
            <a:ext cx="4919242" cy="466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CPU sends acknowledge signal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1539" y="4255325"/>
            <a:ext cx="2879674" cy="4666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on the same lines.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48640" y="5083365"/>
            <a:ext cx="5170880" cy="466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RQ/GT  has higher priority than</a:t>
            </a:r>
            <a:endParaRPr sz="27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76120" y="5298332"/>
            <a:ext cx="95936" cy="2713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9" spc="1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91539" y="5738685"/>
            <a:ext cx="1339316" cy="466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Arial"/>
                <a:cs typeface="Arial"/>
              </a:rPr>
              <a:t>RQ/GT 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976120" y="5954922"/>
            <a:ext cx="95936" cy="2713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9" spc="1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6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557020"/>
            <a:ext cx="2736850" cy="439293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1" y="3487361"/>
            <a:ext cx="602098" cy="530977"/>
          </a:xfrm>
          <a:prstGeom prst="rect">
            <a:avLst/>
          </a:prstGeom>
        </p:spPr>
      </p:pic>
      <p:pic>
        <p:nvPicPr>
          <p:cNvPr id="6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61" y="431861"/>
            <a:ext cx="497716" cy="50677"/>
          </a:xfrm>
          <a:prstGeom prst="rect">
            <a:avLst/>
          </a:prstGeom>
        </p:spPr>
      </p:pic>
      <p:pic>
        <p:nvPicPr>
          <p:cNvPr id="6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61" y="431861"/>
            <a:ext cx="584077" cy="50677"/>
          </a:xfrm>
          <a:prstGeom prst="rect">
            <a:avLst/>
          </a:prstGeom>
        </p:spPr>
      </p:pic>
      <p:pic>
        <p:nvPicPr>
          <p:cNvPr id="6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61" y="431861"/>
            <a:ext cx="431677" cy="50677"/>
          </a:xfrm>
          <a:prstGeom prst="rect">
            <a:avLst/>
          </a:prstGeom>
        </p:spPr>
      </p:pic>
      <p:pic>
        <p:nvPicPr>
          <p:cNvPr id="6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61" y="431861"/>
            <a:ext cx="431677" cy="50677"/>
          </a:xfrm>
          <a:prstGeom prst="rect">
            <a:avLst/>
          </a:prstGeom>
        </p:spPr>
      </p:pic>
      <p:pic>
        <p:nvPicPr>
          <p:cNvPr id="6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41" y="5549841"/>
            <a:ext cx="458588" cy="25518"/>
          </a:xfrm>
          <a:prstGeom prst="rect">
            <a:avLst/>
          </a:prstGeom>
        </p:spPr>
      </p:pic>
      <p:pic>
        <p:nvPicPr>
          <p:cNvPr id="6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41" y="4940241"/>
            <a:ext cx="547488" cy="25518"/>
          </a:xfrm>
          <a:prstGeom prst="rect">
            <a:avLst/>
          </a:prstGeom>
        </p:spPr>
      </p:pic>
      <p:pic>
        <p:nvPicPr>
          <p:cNvPr id="6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41" y="5549841"/>
            <a:ext cx="546218" cy="25518"/>
          </a:xfrm>
          <a:prstGeom prst="rect">
            <a:avLst/>
          </a:prstGeom>
        </p:spPr>
      </p:pic>
      <p:pic>
        <p:nvPicPr>
          <p:cNvPr id="6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41" y="4940241"/>
            <a:ext cx="457318" cy="2551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68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19"/>
            <a:ext cx="8229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959610" y="563626"/>
            <a:ext cx="5372862" cy="760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FFFF00"/>
                </a:solidFill>
                <a:latin typeface="Arial"/>
                <a:cs typeface="Arial"/>
              </a:rPr>
              <a:t>8086 Minimum Mode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1674876"/>
            <a:ext cx="8199360" cy="36748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In the minimum mode of 8086, </a:t>
            </a:r>
            <a:r>
              <a:rPr sz="2340" spc="10" dirty="0">
                <a:solidFill>
                  <a:srgbClr val="7030A0"/>
                </a:solidFill>
                <a:latin typeface="Arial"/>
                <a:cs typeface="Arial"/>
              </a:rPr>
              <a:t>MN/MX</a:t>
            </a:r>
            <a:r>
              <a:rPr sz="2340" spc="10" dirty="0">
                <a:latin typeface="Arial"/>
                <a:cs typeface="Arial"/>
              </a:rPr>
              <a:t> pin is connected</a:t>
            </a:r>
            <a:endParaRPr sz="23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10" dirty="0">
                <a:solidFill>
                  <a:srgbClr val="7030A0"/>
                </a:solidFill>
                <a:latin typeface="Arial"/>
                <a:cs typeface="Arial"/>
              </a:rPr>
              <a:t>logic 1</a:t>
            </a:r>
            <a:r>
              <a:rPr sz="2400" spc="10" dirty="0">
                <a:latin typeface="Arial"/>
                <a:cs typeface="Arial"/>
              </a:rPr>
              <a:t> (+5V )</a:t>
            </a:r>
            <a:endParaRPr sz="24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 There is a </a:t>
            </a:r>
            <a:r>
              <a:rPr sz="2400" spc="10" dirty="0">
                <a:solidFill>
                  <a:srgbClr val="7030A0"/>
                </a:solidFill>
                <a:latin typeface="Arial"/>
                <a:cs typeface="Arial"/>
              </a:rPr>
              <a:t>single processor </a:t>
            </a:r>
            <a:r>
              <a:rPr sz="2400" spc="10" dirty="0">
                <a:latin typeface="Arial"/>
                <a:cs typeface="Arial"/>
              </a:rPr>
              <a:t>(8086) in this mode</a:t>
            </a:r>
            <a:endParaRPr sz="24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</a:t>
            </a:r>
            <a:r>
              <a:rPr lang="en-US" sz="2400" spc="10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All the control signals are given out by th</a:t>
            </a:r>
            <a:r>
              <a:rPr lang="en-US" sz="2400" spc="10" dirty="0">
                <a:latin typeface="Arial"/>
                <a:cs typeface="Arial"/>
              </a:rPr>
              <a:t>e </a:t>
            </a:r>
            <a:r>
              <a:rPr sz="2400" spc="10" dirty="0">
                <a:latin typeface="Arial"/>
                <a:cs typeface="Arial"/>
              </a:rPr>
              <a:t>microprocessor</a:t>
            </a:r>
            <a:endParaRPr lang="en-US" sz="2400" spc="1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lang="en-US" sz="2400" spc="10" dirty="0">
                <a:latin typeface="Arial"/>
                <a:cs typeface="Arial"/>
              </a:rPr>
              <a:t>  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7030A0"/>
                </a:solidFill>
                <a:latin typeface="Arial"/>
                <a:cs typeface="Arial"/>
              </a:rPr>
              <a:t>chip itself</a:t>
            </a:r>
            <a:r>
              <a:rPr sz="2400" spc="10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 Other supporting components in the system are latches,</a:t>
            </a:r>
            <a:endParaRPr sz="23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transreceiver, clock generator, memory and I/O devices.</a:t>
            </a:r>
            <a:endParaRPr sz="24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 Requires less (or </a:t>
            </a:r>
            <a:r>
              <a:rPr sz="2400" spc="10" dirty="0">
                <a:solidFill>
                  <a:srgbClr val="7030A0"/>
                </a:solidFill>
                <a:latin typeface="Arial"/>
                <a:cs typeface="Arial"/>
              </a:rPr>
              <a:t>minimum) hardware </a:t>
            </a:r>
            <a:r>
              <a:rPr sz="2400" spc="10" dirty="0">
                <a:latin typeface="Arial"/>
                <a:cs typeface="Arial"/>
              </a:rPr>
              <a:t>(than maximum</a:t>
            </a:r>
            <a:endParaRPr sz="24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mode) &amp; thus </a:t>
            </a:r>
            <a:r>
              <a:rPr sz="2400" spc="10" dirty="0">
                <a:solidFill>
                  <a:srgbClr val="7030A0"/>
                </a:solidFill>
                <a:latin typeface="Arial"/>
                <a:cs typeface="Arial"/>
              </a:rPr>
              <a:t>less costly </a:t>
            </a:r>
            <a:r>
              <a:rPr sz="2400" spc="10" dirty="0">
                <a:latin typeface="Arial"/>
                <a:cs typeface="Arial"/>
              </a:rPr>
              <a:t>but can not be used in large</a:t>
            </a:r>
            <a:endParaRPr sz="2400" dirty="0">
              <a:latin typeface="Arial"/>
              <a:cs typeface="Arial"/>
            </a:endParaRPr>
          </a:p>
          <a:p>
            <a:pPr marL="342899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multiprocessor systems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8229600" cy="57912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536190" y="314198"/>
            <a:ext cx="4178198" cy="5783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FFF00"/>
                </a:solidFill>
                <a:latin typeface="Arial"/>
                <a:cs typeface="Arial"/>
              </a:rPr>
              <a:t>8086 Maximum Mode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67811" y="834263"/>
            <a:ext cx="8777211" cy="5416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lang="en-US" sz="2200" spc="10" dirty="0">
                <a:latin typeface="Arial"/>
                <a:cs typeface="Arial"/>
              </a:rPr>
              <a:t> </a:t>
            </a:r>
            <a:r>
              <a:rPr sz="2200" spc="10" dirty="0">
                <a:latin typeface="Arial"/>
                <a:cs typeface="Arial"/>
              </a:rPr>
              <a:t>In the maximum mode, the 8086 is operated by connecting </a:t>
            </a:r>
            <a:r>
              <a:rPr sz="2200" spc="10" dirty="0">
                <a:solidFill>
                  <a:srgbClr val="7030A0"/>
                </a:solidFill>
                <a:latin typeface="Arial"/>
                <a:cs typeface="Arial"/>
              </a:rPr>
              <a:t>MN/MX</a:t>
            </a:r>
            <a:endParaRPr sz="2200" dirty="0">
              <a:latin typeface="Arial"/>
              <a:cs typeface="Arial"/>
            </a:endParaRPr>
          </a:p>
          <a:p>
            <a:pPr marL="341629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pin to </a:t>
            </a:r>
            <a:r>
              <a:rPr sz="2200" spc="10" dirty="0">
                <a:solidFill>
                  <a:srgbClr val="7030A0"/>
                </a:solidFill>
                <a:latin typeface="Arial"/>
                <a:cs typeface="Arial"/>
              </a:rPr>
              <a:t>ground</a:t>
            </a:r>
            <a:r>
              <a:rPr sz="2200" spc="10" dirty="0">
                <a:latin typeface="Arial"/>
                <a:cs typeface="Arial"/>
              </a:rPr>
              <a:t> (logic 0).</a:t>
            </a:r>
            <a:endParaRPr sz="2200" dirty="0">
              <a:latin typeface="Arial"/>
              <a:cs typeface="Arial"/>
            </a:endParaRPr>
          </a:p>
          <a:p>
            <a:pPr marL="0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lang="en-US" sz="2200" spc="10" dirty="0">
                <a:latin typeface="Arial"/>
                <a:cs typeface="Arial"/>
              </a:rPr>
              <a:t> </a:t>
            </a:r>
            <a:r>
              <a:rPr sz="2200" spc="10" dirty="0">
                <a:latin typeface="Arial"/>
                <a:cs typeface="Arial"/>
              </a:rPr>
              <a:t>In the maximum mode, there may be </a:t>
            </a:r>
            <a:r>
              <a:rPr sz="2200" spc="10" dirty="0">
                <a:solidFill>
                  <a:srgbClr val="7030A0"/>
                </a:solidFill>
                <a:latin typeface="Arial"/>
                <a:cs typeface="Arial"/>
              </a:rPr>
              <a:t>more than one processor </a:t>
            </a:r>
            <a:r>
              <a:rPr sz="2200" spc="10" dirty="0">
                <a:latin typeface="Arial"/>
                <a:cs typeface="Arial"/>
              </a:rPr>
              <a:t>in</a:t>
            </a:r>
            <a:endParaRPr sz="2200" dirty="0">
              <a:latin typeface="Arial"/>
              <a:cs typeface="Arial"/>
            </a:endParaRPr>
          </a:p>
          <a:p>
            <a:pPr marL="341629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the system</a:t>
            </a:r>
            <a:endParaRPr sz="2200" dirty="0">
              <a:latin typeface="Arial"/>
              <a:cs typeface="Arial"/>
            </a:endParaRPr>
          </a:p>
          <a:p>
            <a:pPr marL="0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lang="en-US" sz="2200" spc="10" dirty="0">
                <a:latin typeface="Arial"/>
                <a:cs typeface="Arial"/>
              </a:rPr>
              <a:t> </a:t>
            </a:r>
            <a:r>
              <a:rPr sz="2200" spc="10" dirty="0">
                <a:latin typeface="Arial"/>
                <a:cs typeface="Arial"/>
              </a:rPr>
              <a:t>A </a:t>
            </a:r>
            <a:r>
              <a:rPr sz="2200" spc="10" dirty="0">
                <a:solidFill>
                  <a:srgbClr val="7030A0"/>
                </a:solidFill>
                <a:latin typeface="Arial"/>
                <a:cs typeface="Arial"/>
              </a:rPr>
              <a:t>bus controller </a:t>
            </a:r>
            <a:r>
              <a:rPr sz="2200" spc="10" dirty="0">
                <a:latin typeface="Arial"/>
                <a:cs typeface="Arial"/>
              </a:rPr>
              <a:t>(8288) is also used in this mode which is connected</a:t>
            </a:r>
            <a:endParaRPr sz="2200" dirty="0">
              <a:latin typeface="Arial"/>
              <a:cs typeface="Arial"/>
            </a:endParaRPr>
          </a:p>
          <a:p>
            <a:pPr marL="341629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to 8086 by using status signals </a:t>
            </a:r>
            <a:r>
              <a:rPr sz="2200" spc="10" dirty="0">
                <a:solidFill>
                  <a:srgbClr val="7030A0"/>
                </a:solidFill>
                <a:latin typeface="Arial"/>
                <a:cs typeface="Arial"/>
              </a:rPr>
              <a:t>S2,S1,S0</a:t>
            </a:r>
            <a:r>
              <a:rPr sz="2200" spc="10" dirty="0">
                <a:latin typeface="Arial"/>
                <a:cs typeface="Arial"/>
              </a:rPr>
              <a:t>. Some of the control</a:t>
            </a:r>
            <a:endParaRPr sz="2200" dirty="0">
              <a:latin typeface="Arial"/>
              <a:cs typeface="Arial"/>
            </a:endParaRPr>
          </a:p>
          <a:p>
            <a:pPr marL="341629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signals in this mode are generated by 8288 instead of 8086</a:t>
            </a:r>
            <a:endParaRPr sz="2200" dirty="0">
              <a:latin typeface="Arial"/>
              <a:cs typeface="Arial"/>
            </a:endParaRPr>
          </a:p>
          <a:p>
            <a:pPr marL="0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lang="en-US" sz="2200" spc="10" dirty="0">
                <a:latin typeface="Arial"/>
                <a:cs typeface="Arial"/>
              </a:rPr>
              <a:t> </a:t>
            </a:r>
            <a:r>
              <a:rPr sz="2200" spc="10" dirty="0">
                <a:latin typeface="Arial"/>
                <a:cs typeface="Arial"/>
              </a:rPr>
              <a:t>8288 </a:t>
            </a:r>
            <a:r>
              <a:rPr sz="2200" spc="10" dirty="0">
                <a:solidFill>
                  <a:srgbClr val="7030A0"/>
                </a:solidFill>
                <a:latin typeface="Arial"/>
                <a:cs typeface="Arial"/>
              </a:rPr>
              <a:t>derives</a:t>
            </a:r>
            <a:r>
              <a:rPr sz="2200" spc="10" dirty="0">
                <a:latin typeface="Arial"/>
                <a:cs typeface="Arial"/>
              </a:rPr>
              <a:t> (regenerates) various control signals like ALE, DEN,</a:t>
            </a:r>
            <a:endParaRPr sz="2200" dirty="0">
              <a:latin typeface="Arial"/>
              <a:cs typeface="Arial"/>
            </a:endParaRPr>
          </a:p>
          <a:p>
            <a:pPr marL="341629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DT/R, Memory read/write (MRDC, MWTC), I/O read/write (IORC,</a:t>
            </a:r>
            <a:endParaRPr sz="2200" dirty="0">
              <a:latin typeface="Arial"/>
              <a:cs typeface="Arial"/>
            </a:endParaRPr>
          </a:p>
          <a:p>
            <a:pPr marL="341629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IOWC), AMWC &amp; AIOWC by </a:t>
            </a:r>
            <a:r>
              <a:rPr sz="2200" spc="10" dirty="0">
                <a:solidFill>
                  <a:srgbClr val="7030A0"/>
                </a:solidFill>
                <a:latin typeface="Arial"/>
                <a:cs typeface="Arial"/>
              </a:rPr>
              <a:t>using information at status signals</a:t>
            </a:r>
            <a:endParaRPr sz="2200" dirty="0">
              <a:latin typeface="Arial"/>
              <a:cs typeface="Arial"/>
            </a:endParaRPr>
          </a:p>
          <a:p>
            <a:pPr marL="341629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S2,S1,S0 supplied by 8086</a:t>
            </a:r>
            <a:endParaRPr sz="2200" dirty="0">
              <a:latin typeface="Arial"/>
              <a:cs typeface="Arial"/>
            </a:endParaRPr>
          </a:p>
          <a:p>
            <a:pPr marL="0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lang="en-US" sz="2200" spc="10" dirty="0">
                <a:latin typeface="Arial"/>
                <a:cs typeface="Arial"/>
              </a:rPr>
              <a:t> </a:t>
            </a:r>
            <a:r>
              <a:rPr sz="2200" spc="10" dirty="0">
                <a:latin typeface="Arial"/>
                <a:cs typeface="Arial"/>
              </a:rPr>
              <a:t>Other supporting components in the system are same as in</a:t>
            </a:r>
            <a:endParaRPr sz="2200" dirty="0">
              <a:latin typeface="Arial"/>
              <a:cs typeface="Arial"/>
            </a:endParaRPr>
          </a:p>
          <a:p>
            <a:pPr marL="341629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minimum mode (latches, transreceiver, clock generator, memory</a:t>
            </a:r>
            <a:endParaRPr sz="2200" dirty="0">
              <a:latin typeface="Arial"/>
              <a:cs typeface="Arial"/>
            </a:endParaRPr>
          </a:p>
          <a:p>
            <a:pPr marL="341629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and I/O devices)</a:t>
            </a:r>
            <a:endParaRPr sz="2200" dirty="0">
              <a:latin typeface="Arial"/>
              <a:cs typeface="Arial"/>
            </a:endParaRPr>
          </a:p>
          <a:p>
            <a:pPr marL="0" algn="just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This mode is costly due to </a:t>
            </a:r>
            <a:r>
              <a:rPr sz="2200" spc="10" dirty="0">
                <a:solidFill>
                  <a:srgbClr val="7030A0"/>
                </a:solidFill>
                <a:latin typeface="Arial"/>
                <a:cs typeface="Arial"/>
              </a:rPr>
              <a:t>greater hardware </a:t>
            </a:r>
            <a:r>
              <a:rPr sz="2200" spc="10" dirty="0">
                <a:latin typeface="Arial"/>
                <a:cs typeface="Arial"/>
              </a:rPr>
              <a:t>but is useful in large</a:t>
            </a:r>
            <a:endParaRPr sz="2200" dirty="0">
              <a:latin typeface="Arial"/>
              <a:cs typeface="Arial"/>
            </a:endParaRPr>
          </a:p>
          <a:p>
            <a:pPr marL="341629" algn="just">
              <a:lnSpc>
                <a:spcPct val="100000"/>
              </a:lnSpc>
            </a:pPr>
            <a:r>
              <a:rPr sz="2200" spc="10" dirty="0">
                <a:solidFill>
                  <a:srgbClr val="7030A0"/>
                </a:solidFill>
                <a:latin typeface="Arial"/>
                <a:cs typeface="Arial"/>
              </a:rPr>
              <a:t>multiprocessor</a:t>
            </a:r>
            <a:r>
              <a:rPr sz="2200" spc="10" dirty="0">
                <a:latin typeface="Arial"/>
                <a:cs typeface="Arial"/>
              </a:rPr>
              <a:t> systems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254"/>
            <a:ext cx="8229600" cy="51816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133600" y="201422"/>
            <a:ext cx="35052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lang="en-US" sz="2800" b="1" spc="10" dirty="0">
                <a:solidFill>
                  <a:srgbClr val="FFFF00"/>
                </a:solidFill>
                <a:latin typeface="Arial"/>
                <a:cs typeface="Arial"/>
              </a:rPr>
              <a:t>xecution </a:t>
            </a:r>
            <a:r>
              <a:rPr sz="2800" b="1" spc="10" dirty="0">
                <a:solidFill>
                  <a:srgbClr val="FFFF00"/>
                </a:solidFill>
                <a:latin typeface="Arial"/>
                <a:cs typeface="Arial"/>
              </a:rPr>
              <a:t>U</a:t>
            </a:r>
            <a:r>
              <a:rPr lang="en-US" sz="2800" b="1" spc="10" dirty="0">
                <a:solidFill>
                  <a:srgbClr val="FFFF00"/>
                </a:solidFill>
                <a:latin typeface="Arial"/>
                <a:cs typeface="Arial"/>
              </a:rPr>
              <a:t>nit EU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33400" y="1447800"/>
            <a:ext cx="7955358" cy="2145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z="2000" spc="10" dirty="0">
                <a:solidFill>
                  <a:srgbClr val="FF0000"/>
                </a:solidFill>
                <a:latin typeface="Arial"/>
                <a:cs typeface="Arial"/>
              </a:rPr>
              <a:t>EU</a:t>
            </a:r>
            <a:r>
              <a:rPr sz="2000" spc="10" dirty="0">
                <a:latin typeface="Arial"/>
                <a:cs typeface="Arial"/>
              </a:rPr>
              <a:t> contains Control circuitry, Instruction decoder, ALU, Pointer &amp;</a:t>
            </a:r>
            <a:endParaRPr sz="2000" dirty="0">
              <a:latin typeface="Arial"/>
              <a:cs typeface="Arial"/>
            </a:endParaRPr>
          </a:p>
          <a:p>
            <a:pPr marL="342899" algn="just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Index register and Flag register</a:t>
            </a:r>
            <a:endParaRPr sz="2000" dirty="0">
              <a:latin typeface="Arial"/>
              <a:cs typeface="Arial"/>
            </a:endParaRPr>
          </a:p>
          <a:p>
            <a:pPr marL="0" algn="just">
              <a:lnSpc>
                <a:spcPct val="100000"/>
              </a:lnSpc>
            </a:pPr>
            <a:r>
              <a:rPr sz="1970" spc="10" dirty="0">
                <a:latin typeface="Arial"/>
                <a:cs typeface="Arial"/>
              </a:rPr>
              <a:t>EU decodes &amp; executes instructions from instruction queue. Control</a:t>
            </a:r>
            <a:endParaRPr sz="1900" dirty="0">
              <a:latin typeface="Arial"/>
              <a:cs typeface="Arial"/>
            </a:endParaRPr>
          </a:p>
          <a:p>
            <a:pPr marL="342899" algn="just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unit in EU generates various control signals</a:t>
            </a:r>
            <a:endParaRPr sz="2000" dirty="0">
              <a:latin typeface="Arial"/>
              <a:cs typeface="Arial"/>
            </a:endParaRPr>
          </a:p>
          <a:p>
            <a:pPr marL="0" algn="just">
              <a:lnSpc>
                <a:spcPct val="100000"/>
              </a:lnSpc>
            </a:pPr>
            <a:r>
              <a:rPr sz="1970" spc="10" dirty="0">
                <a:latin typeface="Arial"/>
                <a:cs typeface="Arial"/>
              </a:rPr>
              <a:t>While EU is executing instructions, BIU keeps on fetching instruction</a:t>
            </a:r>
            <a:endParaRPr sz="1900" dirty="0">
              <a:latin typeface="Arial"/>
              <a:cs typeface="Arial"/>
            </a:endParaRPr>
          </a:p>
          <a:p>
            <a:pPr marL="342899" algn="just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(but upto a max. of 6) in the queue. This parallel processing of both</a:t>
            </a:r>
            <a:endParaRPr sz="2000" dirty="0">
              <a:latin typeface="Arial"/>
              <a:cs typeface="Arial"/>
            </a:endParaRPr>
          </a:p>
          <a:p>
            <a:pPr marL="0" algn="just">
              <a:lnSpc>
                <a:spcPct val="100000"/>
              </a:lnSpc>
            </a:pPr>
            <a:r>
              <a:rPr lang="en-US" sz="2000" spc="10" dirty="0">
                <a:latin typeface="Arial"/>
                <a:cs typeface="Arial"/>
              </a:rPr>
              <a:t>     </a:t>
            </a:r>
            <a:r>
              <a:rPr sz="2000" spc="10" dirty="0">
                <a:latin typeface="Arial"/>
                <a:cs typeface="Arial"/>
              </a:rPr>
              <a:t>units is called </a:t>
            </a:r>
            <a:r>
              <a:rPr sz="2000" spc="10" dirty="0">
                <a:solidFill>
                  <a:srgbClr val="7030A0"/>
                </a:solidFill>
                <a:latin typeface="Arial"/>
                <a:cs typeface="Arial"/>
              </a:rPr>
              <a:t>pipelining</a:t>
            </a:r>
            <a:r>
              <a:rPr sz="2000" spc="10" dirty="0">
                <a:latin typeface="Arial"/>
                <a:cs typeface="Arial"/>
              </a:rPr>
              <a:t> which </a:t>
            </a:r>
            <a:r>
              <a:rPr sz="2000" spc="10" dirty="0">
                <a:solidFill>
                  <a:srgbClr val="7030A0"/>
                </a:solidFill>
                <a:latin typeface="Arial"/>
                <a:cs typeface="Arial"/>
              </a:rPr>
              <a:t>speeds up </a:t>
            </a:r>
            <a:r>
              <a:rPr sz="2000" spc="10" dirty="0">
                <a:latin typeface="Arial"/>
                <a:cs typeface="Arial"/>
              </a:rPr>
              <a:t>the overall process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5185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8086 instruction format">
            <a:extLst>
              <a:ext uri="{FF2B5EF4-FFF2-40B4-BE49-F238E27FC236}">
                <a16:creationId xmlns:a16="http://schemas.microsoft.com/office/drawing/2014/main" id="{80CAA65E-FFA6-4AD1-98E7-785970F7E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762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">
            <a:extLst>
              <a:ext uri="{FF2B5EF4-FFF2-40B4-BE49-F238E27FC236}">
                <a16:creationId xmlns:a16="http://schemas.microsoft.com/office/drawing/2014/main" id="{BD5925F7-033A-46EA-BFB3-6C4DD178EA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1069"/>
            <a:ext cx="8763000" cy="6629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7C8ABD-FAED-444E-ACD6-8715EE6A26AA}"/>
              </a:ext>
            </a:extLst>
          </p:cNvPr>
          <p:cNvSpPr/>
          <p:nvPr/>
        </p:nvSpPr>
        <p:spPr>
          <a:xfrm>
            <a:off x="2057400" y="387873"/>
            <a:ext cx="50291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spc="10" dirty="0">
                <a:solidFill>
                  <a:srgbClr val="FFFF00"/>
                </a:solidFill>
                <a:latin typeface="Arial"/>
                <a:cs typeface="Arial"/>
              </a:rPr>
              <a:t>INSTRUCTION FORMAT of 8086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1497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E24AA4-2A1D-4B32-8E51-CAC435E34944}"/>
              </a:ext>
            </a:extLst>
          </p:cNvPr>
          <p:cNvSpPr txBox="1"/>
          <p:nvPr/>
        </p:nvSpPr>
        <p:spPr>
          <a:xfrm>
            <a:off x="874986" y="721805"/>
            <a:ext cx="7694049" cy="2147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F615F-127A-49B9-8ACC-727C1662D6DB}"/>
              </a:ext>
            </a:extLst>
          </p:cNvPr>
          <p:cNvSpPr txBox="1"/>
          <p:nvPr/>
        </p:nvSpPr>
        <p:spPr>
          <a:xfrm>
            <a:off x="874986" y="3509010"/>
            <a:ext cx="7694050" cy="3057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Types of Instructions: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Data Transfer Instruction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Arithmetic Instruction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Bit Manipulation Instruction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Program Execution Transfer Instruction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String Instruction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Processor Control Instruction</a:t>
            </a:r>
          </a:p>
        </p:txBody>
      </p:sp>
      <p:pic>
        <p:nvPicPr>
          <p:cNvPr id="29" name="Image">
            <a:extLst>
              <a:ext uri="{FF2B5EF4-FFF2-40B4-BE49-F238E27FC236}">
                <a16:creationId xmlns:a16="http://schemas.microsoft.com/office/drawing/2014/main" id="{B020F535-AAAF-4BB9-BDF9-874A897F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1069"/>
            <a:ext cx="8763000" cy="6629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AF07-5D87-4FB9-94CC-FAFBFD73E09D}"/>
              </a:ext>
            </a:extLst>
          </p:cNvPr>
          <p:cNvSpPr/>
          <p:nvPr/>
        </p:nvSpPr>
        <p:spPr>
          <a:xfrm>
            <a:off x="893618" y="387873"/>
            <a:ext cx="7259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spc="10" dirty="0">
                <a:solidFill>
                  <a:srgbClr val="FFFF00"/>
                </a:solidFill>
                <a:latin typeface="Arial"/>
                <a:cs typeface="Arial"/>
              </a:rPr>
              <a:t>INSTRUCTION SET and TYPES of Instruction of 8086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52510-3A8B-4348-BC14-7269052990AD}"/>
              </a:ext>
            </a:extLst>
          </p:cNvPr>
          <p:cNvSpPr txBox="1"/>
          <p:nvPr/>
        </p:nvSpPr>
        <p:spPr>
          <a:xfrm>
            <a:off x="874986" y="1524000"/>
            <a:ext cx="75000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An </a:t>
            </a:r>
            <a:r>
              <a:rPr lang="en-US" sz="2200" b="1" dirty="0"/>
              <a:t>Instruction</a:t>
            </a:r>
            <a:r>
              <a:rPr lang="en-US" sz="2200" dirty="0"/>
              <a:t> is a binary pattern designed inside a microprocessor to perform a specific function.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An </a:t>
            </a:r>
            <a:r>
              <a:rPr lang="en-US" sz="2200" b="1" dirty="0"/>
              <a:t>Instruction Set</a:t>
            </a:r>
            <a:r>
              <a:rPr lang="en-US" sz="2200" dirty="0"/>
              <a:t> is group of instructions support by microprocessor.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44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ata Transfer Instructions  MOV Des, Src:       Src operand can be register, memory location or immediate          opera...">
            <a:extLst>
              <a:ext uri="{FF2B5EF4-FFF2-40B4-BE49-F238E27FC236}">
                <a16:creationId xmlns:a16="http://schemas.microsoft.com/office/drawing/2014/main" id="{9E3B4904-C225-45B1-BB88-9F94B2A6F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3" r="-1" b="10486"/>
          <a:stretch/>
        </p:blipFill>
        <p:spPr bwMode="auto">
          <a:xfrm>
            <a:off x="20" y="685799"/>
            <a:ext cx="9141694" cy="54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708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ta Transfer Instructions  PUSH Operand:       It pushes the operand into top of stack.       E.g.: PUSH BX  POP Des:...">
            <a:extLst>
              <a:ext uri="{FF2B5EF4-FFF2-40B4-BE49-F238E27FC236}">
                <a16:creationId xmlns:a16="http://schemas.microsoft.com/office/drawing/2014/main" id="{F9DAB0E6-B8CD-4FFD-B691-C23460199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9" r="-1" b="3818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91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ata Transfer Instructions  XCHG Des, Src:       This instruction exchanges Src with Des.       It cannot exchange two ...">
            <a:extLst>
              <a:ext uri="{FF2B5EF4-FFF2-40B4-BE49-F238E27FC236}">
                <a16:creationId xmlns:a16="http://schemas.microsoft.com/office/drawing/2014/main" id="{CA08F7A5-AD68-48A2-8FAC-967526A69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616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ata Transfer Instructions  IN Accumulator, Port Address:       It transfers the operand from specified port to accumula...">
            <a:extLst>
              <a:ext uri="{FF2B5EF4-FFF2-40B4-BE49-F238E27FC236}">
                <a16:creationId xmlns:a16="http://schemas.microsoft.com/office/drawing/2014/main" id="{F3E037B3-DB32-4D10-A39D-8C4CC2D13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" r="-1" b="7507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52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ata Transfer Instructions  LEA Register, Src:       It loads a 16-bit register with the offset          address of the ...">
            <a:extLst>
              <a:ext uri="{FF2B5EF4-FFF2-40B4-BE49-F238E27FC236}">
                <a16:creationId xmlns:a16="http://schemas.microsoft.com/office/drawing/2014/main" id="{D7C78F78-AEBC-4803-8430-5582FA9EB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" r="-1" b="9712"/>
          <a:stretch/>
        </p:blipFill>
        <p:spPr bwMode="auto">
          <a:xfrm>
            <a:off x="20" y="7619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914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ata Transfer Instructions  LDS Des, Src:       It loads 32-bit pointer from memory source to          destination regis...">
            <a:extLst>
              <a:ext uri="{FF2B5EF4-FFF2-40B4-BE49-F238E27FC236}">
                <a16:creationId xmlns:a16="http://schemas.microsoft.com/office/drawing/2014/main" id="{18E8382D-F269-4706-9BCC-B7543AC15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r="-1" b="5125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267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ata Transfer Instructions  LES Des, Src:       It loads 32-bit pointer from memory source to          destination regis...">
            <a:extLst>
              <a:ext uri="{FF2B5EF4-FFF2-40B4-BE49-F238E27FC236}">
                <a16:creationId xmlns:a16="http://schemas.microsoft.com/office/drawing/2014/main" id="{78B00402-AAF3-459A-81A5-55DB74D44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" r="-1" b="8281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43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rithmetic Instructions  ADD Des, Src:       It adds a byte to byte or a word to word.       It effects AF, CF, OF, PF,...">
            <a:extLst>
              <a:ext uri="{FF2B5EF4-FFF2-40B4-BE49-F238E27FC236}">
                <a16:creationId xmlns:a16="http://schemas.microsoft.com/office/drawing/2014/main" id="{8C180C49-3553-4E71-86DA-972DF7457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" r="-1" b="6099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1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236"/>
            <a:ext cx="9144000" cy="6213764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21200"/>
            <a:ext cx="1066800" cy="27686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87450" y="4568698"/>
            <a:ext cx="257708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AH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21200"/>
            <a:ext cx="1066800" cy="27686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263140" y="4568698"/>
            <a:ext cx="240639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AL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798060"/>
            <a:ext cx="1066800" cy="27559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86180" y="4845558"/>
            <a:ext cx="261518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BH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798060"/>
            <a:ext cx="1066800" cy="27559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260600" y="4845558"/>
            <a:ext cx="245516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BL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73650"/>
            <a:ext cx="1066800" cy="27686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86180" y="5121148"/>
            <a:ext cx="261518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73650"/>
            <a:ext cx="1066800" cy="27686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260600" y="5121148"/>
            <a:ext cx="245516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CL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50510"/>
            <a:ext cx="1066800" cy="27686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186180" y="5398008"/>
            <a:ext cx="261518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DH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350510"/>
            <a:ext cx="1066800" cy="27686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260600" y="5398008"/>
            <a:ext cx="245516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DL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627370"/>
            <a:ext cx="2133600" cy="27686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035050" y="5674868"/>
            <a:ext cx="1629309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STACK POINTER (SP)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904230"/>
            <a:ext cx="2133600" cy="27559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2040" y="5951728"/>
            <a:ext cx="1535582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BASE POINTER (BP)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179820"/>
            <a:ext cx="2133600" cy="27686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103630" y="6227318"/>
            <a:ext cx="1491082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SOURCE INDEX (SI)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456680"/>
            <a:ext cx="2133600" cy="27686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911860" y="6504178"/>
            <a:ext cx="1874368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DESTINATION INDEX (DI)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35150"/>
            <a:ext cx="2362200" cy="27686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962660" y="1882648"/>
            <a:ext cx="1698041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EXTRA SEGMENT (ES)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12010"/>
            <a:ext cx="2362200" cy="27686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994410" y="2159508"/>
            <a:ext cx="1633576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CODE SEGMENT (CS)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870"/>
            <a:ext cx="2362200" cy="27558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958850" y="2435098"/>
            <a:ext cx="1705661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STACK SEGMENT (SS)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64459"/>
            <a:ext cx="2362200" cy="27686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1008380" y="2711958"/>
            <a:ext cx="1607058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DATA SEGMENT (DS)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41320"/>
            <a:ext cx="2362200" cy="27686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65810" y="2988818"/>
            <a:ext cx="2090014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INSTRUCTION POINTER (IP)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181600"/>
            <a:ext cx="1066800" cy="60960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27" y="5176927"/>
            <a:ext cx="1076145" cy="61894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306310" y="5289931"/>
            <a:ext cx="930068" cy="4203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CONTROL</a:t>
            </a:r>
            <a:endParaRPr sz="1300">
              <a:latin typeface="Arial"/>
              <a:cs typeface="Arial"/>
            </a:endParaRPr>
          </a:p>
          <a:p>
            <a:pPr marL="99059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133600"/>
            <a:ext cx="368300" cy="381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4547870" y="2179574"/>
            <a:ext cx="169265" cy="289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2133600"/>
            <a:ext cx="368300" cy="381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4916170" y="2179574"/>
            <a:ext cx="169265" cy="289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133600"/>
            <a:ext cx="368300" cy="3810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284470" y="2179574"/>
            <a:ext cx="169265" cy="289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133600"/>
            <a:ext cx="368300" cy="381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5652770" y="2179574"/>
            <a:ext cx="169265" cy="289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2133600"/>
            <a:ext cx="368300" cy="3810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6021070" y="2179574"/>
            <a:ext cx="169265" cy="289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2133600"/>
            <a:ext cx="368300" cy="381000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6389370" y="2179574"/>
            <a:ext cx="169265" cy="289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800600"/>
            <a:ext cx="1676400" cy="6096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27" y="4795927"/>
            <a:ext cx="1685744" cy="618944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4326890" y="4908931"/>
            <a:ext cx="1145744" cy="4203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latin typeface="Arial"/>
                <a:cs typeface="Arial"/>
              </a:rPr>
              <a:t>ARITHMETIC</a:t>
            </a:r>
            <a:endParaRPr sz="1300">
              <a:latin typeface="Arial"/>
              <a:cs typeface="Arial"/>
            </a:endParaRPr>
          </a:p>
          <a:p>
            <a:pPr marL="33019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LOGIC UNIT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172200"/>
            <a:ext cx="1371600" cy="2286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27" y="6167527"/>
            <a:ext cx="1380944" cy="23794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4578350" y="6196711"/>
            <a:ext cx="646303" cy="2530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FLAGS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9" y="3737040"/>
            <a:ext cx="6089520" cy="14592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67" y="3732367"/>
            <a:ext cx="155265" cy="289846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4584700" y="2659507"/>
            <a:ext cx="2021053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Instruction Queue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943600"/>
            <a:ext cx="1371600" cy="2286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27" y="5938927"/>
            <a:ext cx="1380944" cy="23794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373880" y="5968111"/>
            <a:ext cx="1054710" cy="2530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OPERANDS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45" y="6143625"/>
            <a:ext cx="803910" cy="5715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087110"/>
            <a:ext cx="171450" cy="17145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6087110"/>
            <a:ext cx="171450" cy="17145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029200"/>
            <a:ext cx="914400" cy="1524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28" y="5024527"/>
            <a:ext cx="923744" cy="161745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28" y="5024527"/>
            <a:ext cx="9344" cy="9345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27" y="5176927"/>
            <a:ext cx="9345" cy="9345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810000"/>
            <a:ext cx="228600" cy="990600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28" y="3805327"/>
            <a:ext cx="237944" cy="999945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28" y="3805327"/>
            <a:ext cx="9344" cy="9345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28" y="4795927"/>
            <a:ext cx="9344" cy="9345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810000"/>
            <a:ext cx="228600" cy="990600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28" y="3805327"/>
            <a:ext cx="237944" cy="999945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28" y="3805327"/>
            <a:ext cx="9344" cy="9345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28" y="4795927"/>
            <a:ext cx="9344" cy="9345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886200"/>
            <a:ext cx="304800" cy="609600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27" y="3881527"/>
            <a:ext cx="314144" cy="618945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27" y="3881527"/>
            <a:ext cx="9344" cy="9345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27" y="4491127"/>
            <a:ext cx="9344" cy="9345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200400"/>
            <a:ext cx="304800" cy="5334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27" y="3195727"/>
            <a:ext cx="314144" cy="542744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27" y="3195727"/>
            <a:ext cx="9344" cy="9344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27" y="3729127"/>
            <a:ext cx="9344" cy="9345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62200" cy="8382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27" y="528728"/>
            <a:ext cx="2371544" cy="847544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1663700" y="760476"/>
            <a:ext cx="519887" cy="506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Bookman Old Style"/>
                <a:cs typeface="Bookman Old Style"/>
              </a:rPr>
              <a:t>∑</a:t>
            </a:r>
            <a:endParaRPr sz="2800">
              <a:latin typeface="Bookman Old Style"/>
              <a:cs typeface="Bookman Old Style"/>
            </a:endParaRPr>
          </a:p>
        </p:txBody>
      </p:sp>
      <p:pic>
        <p:nvPicPr>
          <p:cNvPr id="9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46860"/>
            <a:ext cx="76200" cy="32004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371600"/>
            <a:ext cx="228600" cy="2286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2" y="1333502"/>
            <a:ext cx="76195" cy="533395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57200"/>
            <a:ext cx="1600200" cy="990600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28" y="452528"/>
            <a:ext cx="1609544" cy="999944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28" y="452528"/>
            <a:ext cx="9344" cy="9344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27" y="1443128"/>
            <a:ext cx="9345" cy="9344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343650" y="699897"/>
            <a:ext cx="1015442" cy="5404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1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762000"/>
            <a:ext cx="8972550" cy="31242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5391150"/>
            <a:ext cx="38100" cy="762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5466080"/>
            <a:ext cx="38100" cy="76200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5542280"/>
            <a:ext cx="38100" cy="76200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5617210"/>
            <a:ext cx="38100" cy="762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5693410"/>
            <a:ext cx="38100" cy="762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5769610"/>
            <a:ext cx="38100" cy="7493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5829300"/>
            <a:ext cx="114300" cy="114300"/>
          </a:xfrm>
          <a:prstGeom prst="rect">
            <a:avLst/>
          </a:prstGeom>
        </p:spPr>
      </p:pic>
      <p:sp>
        <p:nvSpPr>
          <p:cNvPr id="119" name="text 1"/>
          <p:cNvSpPr txBox="1"/>
          <p:nvPr/>
        </p:nvSpPr>
        <p:spPr>
          <a:xfrm>
            <a:off x="7557769" y="6190742"/>
            <a:ext cx="1309654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lang="en-US" sz="2000" b="1" spc="10" dirty="0">
                <a:solidFill>
                  <a:srgbClr val="FF0000"/>
                </a:solidFill>
                <a:latin typeface="Arial"/>
                <a:cs typeface="Arial"/>
              </a:rPr>
              <a:t>xecution </a:t>
            </a:r>
          </a:p>
          <a:p>
            <a:pPr marL="0" algn="ctr">
              <a:lnSpc>
                <a:spcPct val="100000"/>
              </a:lnSpc>
            </a:pP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lang="en-US" sz="2000" b="1" spc="10" dirty="0">
                <a:solidFill>
                  <a:srgbClr val="FF0000"/>
                </a:solidFill>
                <a:latin typeface="Arial"/>
                <a:cs typeface="Arial"/>
              </a:rPr>
              <a:t>nit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0" name="text 1"/>
          <p:cNvSpPr txBox="1"/>
          <p:nvPr/>
        </p:nvSpPr>
        <p:spPr>
          <a:xfrm>
            <a:off x="7481569" y="1680972"/>
            <a:ext cx="1712328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lang="en-US" sz="2000" b="1" spc="10" dirty="0">
                <a:solidFill>
                  <a:srgbClr val="FF0000"/>
                </a:solidFill>
                <a:latin typeface="Arial"/>
                <a:cs typeface="Arial"/>
              </a:rPr>
              <a:t>us </a:t>
            </a: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lang="en-US" sz="2000" b="1" spc="10" dirty="0">
                <a:solidFill>
                  <a:srgbClr val="FF0000"/>
                </a:solidFill>
                <a:latin typeface="Arial"/>
                <a:cs typeface="Arial"/>
              </a:rPr>
              <a:t>nterface </a:t>
            </a:r>
          </a:p>
          <a:p>
            <a:pPr marL="0" algn="ctr">
              <a:lnSpc>
                <a:spcPct val="100000"/>
              </a:lnSpc>
            </a:pP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lang="en-US" sz="2000" b="1" spc="10" dirty="0">
                <a:solidFill>
                  <a:srgbClr val="FF0000"/>
                </a:solidFill>
                <a:latin typeface="Arial"/>
                <a:cs typeface="Arial"/>
              </a:rPr>
              <a:t>nit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886200"/>
            <a:ext cx="1524000" cy="6858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27" y="3881527"/>
            <a:ext cx="1533345" cy="695145"/>
          </a:xfrm>
          <a:prstGeom prst="rect">
            <a:avLst/>
          </a:prstGeom>
        </p:spPr>
      </p:pic>
      <p:sp>
        <p:nvSpPr>
          <p:cNvPr id="121" name="text 1"/>
          <p:cNvSpPr txBox="1"/>
          <p:nvPr/>
        </p:nvSpPr>
        <p:spPr>
          <a:xfrm>
            <a:off x="7181850" y="3976496"/>
            <a:ext cx="1243128" cy="5404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latin typeface="Arial"/>
                <a:cs typeface="Arial"/>
              </a:rPr>
              <a:t>Instruction</a:t>
            </a:r>
            <a:endParaRPr sz="1600">
              <a:latin typeface="Arial"/>
              <a:cs typeface="Arial"/>
            </a:endParaRPr>
          </a:p>
          <a:p>
            <a:pPr marL="134619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Decoder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0" y="4552950"/>
            <a:ext cx="38100" cy="541020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5067300"/>
            <a:ext cx="114300" cy="114300"/>
          </a:xfrm>
          <a:prstGeom prst="rect">
            <a:avLst/>
          </a:prstGeom>
        </p:spPr>
      </p:pic>
      <p:sp>
        <p:nvSpPr>
          <p:cNvPr id="122" name="text 1"/>
          <p:cNvSpPr txBox="1"/>
          <p:nvPr/>
        </p:nvSpPr>
        <p:spPr>
          <a:xfrm>
            <a:off x="2984500" y="4571238"/>
            <a:ext cx="249174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161645"/>
                </a:solidFill>
                <a:latin typeface="Arial"/>
                <a:cs typeface="Arial"/>
              </a:rPr>
              <a:t>AX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3" name="text 1"/>
          <p:cNvSpPr txBox="1"/>
          <p:nvPr/>
        </p:nvSpPr>
        <p:spPr>
          <a:xfrm>
            <a:off x="2984500" y="4845558"/>
            <a:ext cx="254051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161645"/>
                </a:solidFill>
                <a:latin typeface="Arial"/>
                <a:cs typeface="Arial"/>
              </a:rPr>
              <a:t>BX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4" name="text 1"/>
          <p:cNvSpPr txBox="1"/>
          <p:nvPr/>
        </p:nvSpPr>
        <p:spPr>
          <a:xfrm>
            <a:off x="2984500" y="5118608"/>
            <a:ext cx="254051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161645"/>
                </a:solidFill>
                <a:latin typeface="Arial"/>
                <a:cs typeface="Arial"/>
              </a:rPr>
              <a:t>CX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5" name="text 1"/>
          <p:cNvSpPr txBox="1"/>
          <p:nvPr/>
        </p:nvSpPr>
        <p:spPr>
          <a:xfrm>
            <a:off x="2984500" y="5392928"/>
            <a:ext cx="254051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161645"/>
                </a:solidFill>
                <a:latin typeface="Arial"/>
                <a:cs typeface="Arial"/>
              </a:rPr>
              <a:t>DX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6" name="text 1"/>
          <p:cNvSpPr txBox="1"/>
          <p:nvPr/>
        </p:nvSpPr>
        <p:spPr>
          <a:xfrm>
            <a:off x="5377180" y="1745107"/>
            <a:ext cx="584301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FIFO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30" y="1891030"/>
            <a:ext cx="518160" cy="27940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30" y="1841500"/>
            <a:ext cx="128270" cy="128270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55" y="1976755"/>
            <a:ext cx="848359" cy="848360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369" y="2782570"/>
            <a:ext cx="113030" cy="113030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30" y="1891030"/>
            <a:ext cx="594360" cy="2794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30" y="1841500"/>
            <a:ext cx="128270" cy="12827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BE5AAED1-604B-41CB-A80A-0C1EC9D44EB1}"/>
              </a:ext>
            </a:extLst>
          </p:cNvPr>
          <p:cNvSpPr txBox="1"/>
          <p:nvPr/>
        </p:nvSpPr>
        <p:spPr>
          <a:xfrm>
            <a:off x="1172441" y="71395"/>
            <a:ext cx="71676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ARCHITECTURE of 8086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rithmetic Instructions  ADC Des, Src:       It adds the two operands with CF.       It effects AF, CF, OF, PF, SF, ZF ...">
            <a:extLst>
              <a:ext uri="{FF2B5EF4-FFF2-40B4-BE49-F238E27FC236}">
                <a16:creationId xmlns:a16="http://schemas.microsoft.com/office/drawing/2014/main" id="{5F611C19-F8A9-43F8-87AD-27D66F7FF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" r="-1" b="5875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103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rithmetic Instructions  SUB Des, Src:       It subtracts a byte from byte or a word from word.       It effects AF, CF...">
            <a:extLst>
              <a:ext uri="{FF2B5EF4-FFF2-40B4-BE49-F238E27FC236}">
                <a16:creationId xmlns:a16="http://schemas.microsoft.com/office/drawing/2014/main" id="{1598B253-58B5-4707-B88C-B88DD5946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" r="-1" b="4975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313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rithmetic Instructions  SBB Des, Src:       It subtracts the two operands and also the          borrow from the result....">
            <a:extLst>
              <a:ext uri="{FF2B5EF4-FFF2-40B4-BE49-F238E27FC236}">
                <a16:creationId xmlns:a16="http://schemas.microsoft.com/office/drawing/2014/main" id="{D9DBA89E-3EF3-4CC7-A502-35E0CFF0B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" r="-1" b="5474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62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rithmetic Instructions  INC Src:       It increments the byte or word by one.       The operand can be a register or m...">
            <a:extLst>
              <a:ext uri="{FF2B5EF4-FFF2-40B4-BE49-F238E27FC236}">
                <a16:creationId xmlns:a16="http://schemas.microsoft.com/office/drawing/2014/main" id="{97DF43EF-0D8A-4714-988F-BB4C15FCE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r="-1" b="5581"/>
          <a:stretch/>
        </p:blipFill>
        <p:spPr bwMode="auto">
          <a:xfrm>
            <a:off x="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rithmetic Instructions  DEC Src:       It decrements the byte or word by one.       The operand can be a register or m...">
            <a:extLst>
              <a:ext uri="{FF2B5EF4-FFF2-40B4-BE49-F238E27FC236}">
                <a16:creationId xmlns:a16="http://schemas.microsoft.com/office/drawing/2014/main" id="{7AAFB63E-00A4-4A66-A56D-67FEA2C6E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r="-1" b="5581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0215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rithmetic Instructions  AAA (ASCII Adjust after Addition):       The data entered from the terminal is in ASCII format....">
            <a:extLst>
              <a:ext uri="{FF2B5EF4-FFF2-40B4-BE49-F238E27FC236}">
                <a16:creationId xmlns:a16="http://schemas.microsoft.com/office/drawing/2014/main" id="{2541DE19-808B-4628-AAF0-70055D6E7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1" b="5583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052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rithmetic Instructions  DAA (Decimal Adjust after Addition)       It is used to make sure that the result of adding two...">
            <a:extLst>
              <a:ext uri="{FF2B5EF4-FFF2-40B4-BE49-F238E27FC236}">
                <a16:creationId xmlns:a16="http://schemas.microsoft.com/office/drawing/2014/main" id="{DA41062B-39F7-4056-A737-A08BB50C7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r="-1" b="6350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491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rithmetic Instructions  CMP Des, Src:       It compares two specified bytes or words.       The Src and Des can be a c...">
            <a:extLst>
              <a:ext uri="{FF2B5EF4-FFF2-40B4-BE49-F238E27FC236}">
                <a16:creationId xmlns:a16="http://schemas.microsoft.com/office/drawing/2014/main" id="{E3A99741-6BC1-403B-8ADE-4823F9D5E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" r="-1" b="7721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6287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rithmetic Instructions  MUL Src:       It is an unsigned multiplication instruction.       It multiplies two bytes to ...">
            <a:extLst>
              <a:ext uri="{FF2B5EF4-FFF2-40B4-BE49-F238E27FC236}">
                <a16:creationId xmlns:a16="http://schemas.microsoft.com/office/drawing/2014/main" id="{592E593C-AAC7-4BD4-A01A-C3F031E17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1" r="-1" b="3965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53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rithmetic Instructions  DIV Src:       It is an unsigned division instruction.       It divides word by byte or double...">
            <a:extLst>
              <a:ext uri="{FF2B5EF4-FFF2-40B4-BE49-F238E27FC236}">
                <a16:creationId xmlns:a16="http://schemas.microsoft.com/office/drawing/2014/main" id="{6A7BF0C6-0BC9-4556-897D-FAF582302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9" r="-1" b="5097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21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9272"/>
            <a:ext cx="7239000" cy="4572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59990" y="227076"/>
            <a:ext cx="4837177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FFF00"/>
                </a:solidFill>
                <a:latin typeface="Arial"/>
                <a:cs typeface="Arial"/>
              </a:rPr>
              <a:t>8086 REGISTER ORGANIZATION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130300"/>
            <a:ext cx="2279650" cy="317500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0" y="1124010"/>
            <a:ext cx="2292229" cy="330079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435100"/>
            <a:ext cx="2279650" cy="317500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0" y="1428810"/>
            <a:ext cx="2292229" cy="330079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739900"/>
            <a:ext cx="2279650" cy="3937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0" y="1733610"/>
            <a:ext cx="2292229" cy="406279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2279650" cy="3175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0" y="1989603"/>
            <a:ext cx="2292229" cy="330079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0" y="2660710"/>
            <a:ext cx="2222379" cy="2603379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8200"/>
            <a:ext cx="2286000" cy="304800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0" y="831910"/>
            <a:ext cx="2298579" cy="31737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58240" y="877697"/>
            <a:ext cx="323165" cy="1384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ES</a:t>
            </a:r>
            <a:endParaRPr sz="18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CS</a:t>
            </a:r>
            <a:endParaRPr sz="18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SS</a:t>
            </a:r>
            <a:endParaRPr sz="18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DS</a:t>
            </a:r>
            <a:endParaRPr sz="1800" dirty="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IP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10" y="2660710"/>
            <a:ext cx="12579" cy="115557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77240" y="2706496"/>
            <a:ext cx="393420" cy="5643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AH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BH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77240" y="3317367"/>
            <a:ext cx="393420" cy="325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78510" y="3545967"/>
            <a:ext cx="392277" cy="325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DH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767840" y="2706496"/>
            <a:ext cx="386867" cy="9910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AL</a:t>
            </a:r>
            <a:endParaRPr sz="18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BL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CL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34440" y="3849496"/>
            <a:ext cx="367817" cy="3252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SP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87730" y="4078096"/>
            <a:ext cx="832104" cy="10344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59409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BP</a:t>
            </a:r>
            <a:endParaRPr sz="1800">
              <a:latin typeface="Arial"/>
              <a:cs typeface="Arial"/>
            </a:endParaRPr>
          </a:p>
          <a:p>
            <a:pPr marL="359409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SI</a:t>
            </a:r>
            <a:endParaRPr sz="1800">
              <a:latin typeface="Arial"/>
              <a:cs typeface="Arial"/>
            </a:endParaRPr>
          </a:p>
          <a:p>
            <a:pPr marL="378459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DI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FLAGS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40" y="2706496"/>
            <a:ext cx="399669" cy="991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AX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BX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CX</a:t>
            </a:r>
            <a:endParaRPr sz="18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680970" y="877697"/>
            <a:ext cx="2096261" cy="1282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69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Extra Segment</a:t>
            </a:r>
            <a:endParaRPr sz="1800">
              <a:latin typeface="Arial"/>
              <a:cs typeface="Arial"/>
            </a:endParaRPr>
          </a:p>
          <a:p>
            <a:pPr marL="1269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Code Segment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Stack Segment</a:t>
            </a:r>
            <a:endParaRPr sz="1800">
              <a:latin typeface="Arial"/>
              <a:cs typeface="Arial"/>
            </a:endParaRPr>
          </a:p>
          <a:p>
            <a:pPr marL="127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Data Segment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Instruction Pointer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660650" y="2706496"/>
            <a:ext cx="1728495" cy="7720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Accumulator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 Base Register</a:t>
            </a:r>
            <a:endParaRPr sz="1800">
              <a:latin typeface="Arial"/>
              <a:cs typeface="Arial"/>
            </a:endParaRPr>
          </a:p>
          <a:p>
            <a:pPr marL="27939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Count Register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702560" y="3545967"/>
            <a:ext cx="1533448" cy="325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Data Register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673350" y="3774567"/>
            <a:ext cx="1968017" cy="10426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7619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Stack Pointer</a:t>
            </a:r>
            <a:endParaRPr sz="1800">
              <a:latin typeface="Arial"/>
              <a:cs typeface="Arial"/>
            </a:endParaRPr>
          </a:p>
          <a:p>
            <a:pPr marL="8889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Base Pointer</a:t>
            </a:r>
            <a:endParaRPr sz="1800">
              <a:latin typeface="Arial"/>
              <a:cs typeface="Arial"/>
            </a:endParaRPr>
          </a:p>
          <a:p>
            <a:pPr marL="1016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Source Index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Destination Index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762000"/>
            <a:ext cx="1506220" cy="77597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237480" y="809371"/>
            <a:ext cx="540334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Type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3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20" y="762000"/>
            <a:ext cx="962660" cy="77597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324600" y="808164"/>
            <a:ext cx="830782" cy="401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99" b="1" spc="10" dirty="0">
                <a:latin typeface="Verdana"/>
                <a:cs typeface="Verdana"/>
              </a:rPr>
              <a:t>Register</a:t>
            </a:r>
            <a:endParaRPr sz="900">
              <a:latin typeface="Verdana"/>
              <a:cs typeface="Verdana"/>
            </a:endParaRPr>
          </a:p>
          <a:p>
            <a:pPr marL="207009">
              <a:lnSpc>
                <a:spcPct val="100000"/>
              </a:lnSpc>
            </a:pPr>
            <a:r>
              <a:rPr sz="1300" b="1" spc="10" dirty="0">
                <a:latin typeface="Verdana"/>
                <a:cs typeface="Verdana"/>
              </a:rPr>
              <a:t>size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13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762000"/>
            <a:ext cx="1798319" cy="77597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7481569" y="809371"/>
            <a:ext cx="1281049" cy="4343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b="1" spc="10" dirty="0">
                <a:latin typeface="Verdana"/>
                <a:cs typeface="Verdana"/>
              </a:rPr>
              <a:t>Name of the</a:t>
            </a:r>
            <a:endParaRPr sz="1200">
              <a:latin typeface="Verdana"/>
              <a:cs typeface="Verdana"/>
            </a:endParaRPr>
          </a:p>
          <a:p>
            <a:pPr marL="19177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Register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3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37970"/>
            <a:ext cx="1506220" cy="136525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4815840" y="1585341"/>
            <a:ext cx="951408" cy="6540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B050"/>
                </a:solidFill>
                <a:latin typeface="Verdana"/>
                <a:cs typeface="Verdana"/>
              </a:rPr>
              <a:t>General</a:t>
            </a:r>
            <a:endParaRPr sz="1400">
              <a:latin typeface="Verdana"/>
              <a:cs typeface="Verdana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B050"/>
                </a:solidFill>
                <a:latin typeface="Verdana"/>
                <a:cs typeface="Verdana"/>
              </a:rPr>
              <a:t>purpose</a:t>
            </a:r>
            <a:endParaRPr sz="1400">
              <a:latin typeface="Verdana"/>
              <a:cs typeface="Verdana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B050"/>
                </a:solidFill>
                <a:latin typeface="Verdana"/>
                <a:cs typeface="Verdana"/>
              </a:rPr>
              <a:t>registers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3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20" y="1537970"/>
            <a:ext cx="962660" cy="58928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322060" y="1585341"/>
            <a:ext cx="641146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16 bit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1537970"/>
            <a:ext cx="1798319" cy="58928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7284719" y="1585341"/>
            <a:ext cx="1528012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latin typeface="Verdana"/>
                <a:cs typeface="Verdana"/>
              </a:rPr>
              <a:t>AX, BX, CX, DX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14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20" y="2127250"/>
            <a:ext cx="962660" cy="77597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322060" y="2174621"/>
            <a:ext cx="514196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8 bit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2127250"/>
            <a:ext cx="1798319" cy="77597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284719" y="2174621"/>
            <a:ext cx="1572641" cy="4343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AL, AH, BL, BH,</a:t>
            </a:r>
            <a:endParaRPr sz="1400">
              <a:latin typeface="Verdana"/>
              <a:cs typeface="Verdana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CL, CH, DL, DH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903220"/>
            <a:ext cx="1506220" cy="584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4815840" y="2950590"/>
            <a:ext cx="951408" cy="4343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70C0"/>
                </a:solidFill>
                <a:latin typeface="Verdana"/>
                <a:cs typeface="Verdana"/>
              </a:rPr>
              <a:t>Pointer</a:t>
            </a:r>
            <a:endParaRPr sz="1400">
              <a:latin typeface="Verdana"/>
              <a:cs typeface="Verdana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070C0"/>
                </a:solidFill>
                <a:latin typeface="Verdana"/>
                <a:cs typeface="Verdana"/>
              </a:rPr>
              <a:t>registers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20" y="2903220"/>
            <a:ext cx="962660" cy="5842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6322060" y="2950590"/>
            <a:ext cx="641146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16 bit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4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2903220"/>
            <a:ext cx="1798319" cy="584200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284719" y="2950590"/>
            <a:ext cx="708177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SP, BP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4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487420"/>
            <a:ext cx="1506220" cy="77724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4815840" y="3534790"/>
            <a:ext cx="951408" cy="4343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C00000"/>
                </a:solidFill>
                <a:latin typeface="Verdana"/>
                <a:cs typeface="Verdana"/>
              </a:rPr>
              <a:t>Indexed</a:t>
            </a:r>
            <a:endParaRPr sz="1400">
              <a:latin typeface="Verdana"/>
              <a:cs typeface="Verdana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C00000"/>
                </a:solidFill>
                <a:latin typeface="Verdana"/>
                <a:cs typeface="Verdana"/>
              </a:rPr>
              <a:t>registers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4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20" y="3487420"/>
            <a:ext cx="962660" cy="77724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322060" y="3534790"/>
            <a:ext cx="641146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16 bit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3487420"/>
            <a:ext cx="1798319" cy="77724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7284719" y="3534790"/>
            <a:ext cx="653593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SI, DI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4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264660"/>
            <a:ext cx="1506220" cy="775970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815840" y="4310761"/>
            <a:ext cx="1179702" cy="4343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262673"/>
                </a:solidFill>
                <a:latin typeface="Verdana"/>
                <a:cs typeface="Verdana"/>
              </a:rPr>
              <a:t>Instruction</a:t>
            </a:r>
            <a:endParaRPr sz="1400">
              <a:latin typeface="Verdana"/>
              <a:cs typeface="Verdana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262673"/>
                </a:solidFill>
                <a:latin typeface="Verdana"/>
                <a:cs typeface="Verdana"/>
              </a:rPr>
              <a:t>Pointer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20" y="4264660"/>
            <a:ext cx="962660" cy="775970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6322060" y="4310761"/>
            <a:ext cx="641146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16 bit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4264660"/>
            <a:ext cx="1798319" cy="775970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7284719" y="4310761"/>
            <a:ext cx="287324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IP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40630"/>
            <a:ext cx="1506220" cy="777240"/>
          </a:xfrm>
          <a:prstGeom prst="rect">
            <a:avLst/>
          </a:prstGeom>
        </p:spPr>
      </p:pic>
      <p:sp>
        <p:nvSpPr>
          <p:cNvPr id="96" name="text 1"/>
          <p:cNvSpPr txBox="1"/>
          <p:nvPr/>
        </p:nvSpPr>
        <p:spPr>
          <a:xfrm>
            <a:off x="4815840" y="5088001"/>
            <a:ext cx="951408" cy="43303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262673"/>
                </a:solidFill>
                <a:latin typeface="Verdana"/>
                <a:cs typeface="Verdana"/>
              </a:rPr>
              <a:t>Segment</a:t>
            </a:r>
            <a:endParaRPr sz="1400">
              <a:latin typeface="Verdana"/>
              <a:cs typeface="Verdana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262673"/>
                </a:solidFill>
                <a:latin typeface="Verdana"/>
                <a:cs typeface="Verdana"/>
              </a:rPr>
              <a:t>registers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20" y="5040630"/>
            <a:ext cx="962660" cy="777240"/>
          </a:xfrm>
          <a:prstGeom prst="rect">
            <a:avLst/>
          </a:prstGeom>
        </p:spPr>
      </p:pic>
      <p:sp>
        <p:nvSpPr>
          <p:cNvPr id="97" name="text 1"/>
          <p:cNvSpPr txBox="1"/>
          <p:nvPr/>
        </p:nvSpPr>
        <p:spPr>
          <a:xfrm>
            <a:off x="6322060" y="5088001"/>
            <a:ext cx="641146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16 bit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5040630"/>
            <a:ext cx="1798319" cy="777240"/>
          </a:xfrm>
          <a:prstGeom prst="rect">
            <a:avLst/>
          </a:prstGeom>
        </p:spPr>
      </p:pic>
      <p:sp>
        <p:nvSpPr>
          <p:cNvPr id="98" name="text 1"/>
          <p:cNvSpPr txBox="1"/>
          <p:nvPr/>
        </p:nvSpPr>
        <p:spPr>
          <a:xfrm>
            <a:off x="7284719" y="5088001"/>
            <a:ext cx="1465427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latin typeface="Verdana"/>
                <a:cs typeface="Verdana"/>
              </a:rPr>
              <a:t>CS, DS, SS, ES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15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817870"/>
            <a:ext cx="1506220" cy="582930"/>
          </a:xfrm>
          <a:prstGeom prst="rect">
            <a:avLst/>
          </a:prstGeom>
        </p:spPr>
      </p:pic>
      <p:sp>
        <p:nvSpPr>
          <p:cNvPr id="99" name="text 1"/>
          <p:cNvSpPr txBox="1"/>
          <p:nvPr/>
        </p:nvSpPr>
        <p:spPr>
          <a:xfrm>
            <a:off x="4815840" y="5865241"/>
            <a:ext cx="585851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0D0D0D"/>
                </a:solidFill>
                <a:latin typeface="Verdana"/>
                <a:cs typeface="Verdana"/>
              </a:rPr>
              <a:t>Flags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5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20" y="5817870"/>
            <a:ext cx="962660" cy="582930"/>
          </a:xfrm>
          <a:prstGeom prst="rect">
            <a:avLst/>
          </a:prstGeom>
        </p:spPr>
      </p:pic>
      <p:sp>
        <p:nvSpPr>
          <p:cNvPr id="100" name="text 1"/>
          <p:cNvSpPr txBox="1"/>
          <p:nvPr/>
        </p:nvSpPr>
        <p:spPr>
          <a:xfrm>
            <a:off x="6322060" y="5865241"/>
            <a:ext cx="641146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16 bit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5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5817870"/>
            <a:ext cx="1798319" cy="582930"/>
          </a:xfrm>
          <a:prstGeom prst="rect">
            <a:avLst/>
          </a:prstGeom>
        </p:spPr>
      </p:pic>
      <p:sp>
        <p:nvSpPr>
          <p:cNvPr id="101" name="text 1"/>
          <p:cNvSpPr txBox="1"/>
          <p:nvPr/>
        </p:nvSpPr>
        <p:spPr>
          <a:xfrm>
            <a:off x="7284719" y="5865241"/>
            <a:ext cx="1327454" cy="2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Verdana"/>
                <a:cs typeface="Verdana"/>
              </a:rPr>
              <a:t>Flag register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Bit Manipulation Instructions  These instructions are used at the bit level.  These instructions can be used for:      ...">
            <a:extLst>
              <a:ext uri="{FF2B5EF4-FFF2-40B4-BE49-F238E27FC236}">
                <a16:creationId xmlns:a16="http://schemas.microsoft.com/office/drawing/2014/main" id="{BD6342EB-432F-49F1-BEC0-8C3F72BF9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3359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Bit Manipulation Instructions  NOT Src:       It complements each bit of Src to produce 1’s          complement of the s...">
            <a:extLst>
              <a:ext uri="{FF2B5EF4-FFF2-40B4-BE49-F238E27FC236}">
                <a16:creationId xmlns:a16="http://schemas.microsoft.com/office/drawing/2014/main" id="{309CD69D-68A4-4289-BACB-450FC0696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081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Bit Manipulation Instructions  AND Des, Src:       It performs AND operation of Des and Src.       Src can be immediate...">
            <a:extLst>
              <a:ext uri="{FF2B5EF4-FFF2-40B4-BE49-F238E27FC236}">
                <a16:creationId xmlns:a16="http://schemas.microsoft.com/office/drawing/2014/main" id="{74D6A911-8284-419C-AC1C-F4B37965C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0" r="-1" b="5587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27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Bit Manipulation Instructions  OR Des, Src:       It performs OR operation of Des and Src.       Src can be immediate n...">
            <a:extLst>
              <a:ext uri="{FF2B5EF4-FFF2-40B4-BE49-F238E27FC236}">
                <a16:creationId xmlns:a16="http://schemas.microsoft.com/office/drawing/2014/main" id="{D2D205DB-5640-45B4-9893-C0CF24CEF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0" r="-1" b="540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454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Bit Manipulation Instructions  XOR Des, Src:       It performs XOR operation of Des and Src.       Src can be immediate...">
            <a:extLst>
              <a:ext uri="{FF2B5EF4-FFF2-40B4-BE49-F238E27FC236}">
                <a16:creationId xmlns:a16="http://schemas.microsoft.com/office/drawing/2014/main" id="{4D69B18E-AE9F-47B2-B4F3-11BF89CC6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" r="-1" b="5603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656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Bit Manipulation Instructions  SHL Des, Count:       It shift bits of byte or word left, by count.       It puts zero(s...">
            <a:extLst>
              <a:ext uri="{FF2B5EF4-FFF2-40B4-BE49-F238E27FC236}">
                <a16:creationId xmlns:a16="http://schemas.microsoft.com/office/drawing/2014/main" id="{01886BA3-7F77-4103-8187-AC15882F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3" r="-1" b="6184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Bit Manipulation Instructions  SHL Des, Count:       It shift bits of byte or word left, by count.       It puts zero(s...">
            <a:extLst>
              <a:ext uri="{FF2B5EF4-FFF2-40B4-BE49-F238E27FC236}">
                <a16:creationId xmlns:a16="http://schemas.microsoft.com/office/drawing/2014/main" id="{221BE1C6-2E10-42C1-8B82-55D3C943EA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4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Bit Manipulation Instructions  SHR Des, Count:       It shift bits of byte or word right, by count.       It puts zero(...">
            <a:extLst>
              <a:ext uri="{FF2B5EF4-FFF2-40B4-BE49-F238E27FC236}">
                <a16:creationId xmlns:a16="http://schemas.microsoft.com/office/drawing/2014/main" id="{0BD0BEF4-2A15-475F-9B20-E6DF5BEC4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4" r="-1" b="6183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9986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Bit Manipulation Instructions  ROL Des, Count:       It rotates bits of byte or word left, by count.       MSB is trans...">
            <a:extLst>
              <a:ext uri="{FF2B5EF4-FFF2-40B4-BE49-F238E27FC236}">
                <a16:creationId xmlns:a16="http://schemas.microsoft.com/office/drawing/2014/main" id="{5AAAFE01-670E-4DA9-9963-A8D47B034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206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Bit Manipulation Instructions  ROR Des, Count:       It rotates bits of byte or word right, by count.       LSB is tran...">
            <a:extLst>
              <a:ext uri="{FF2B5EF4-FFF2-40B4-BE49-F238E27FC236}">
                <a16:creationId xmlns:a16="http://schemas.microsoft.com/office/drawing/2014/main" id="{51A0EF1C-FFDE-4636-A1A0-52DE1CF58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6640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Program Execution Transfer Instructions  These instructions cause change in the sequence of the     execution of instruct...">
            <a:extLst>
              <a:ext uri="{FF2B5EF4-FFF2-40B4-BE49-F238E27FC236}">
                <a16:creationId xmlns:a16="http://schemas.microsoft.com/office/drawing/2014/main" id="{1F965098-C67A-4A17-BFB3-81B113A83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54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"/>
            <a:ext cx="8229600" cy="57911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113280" y="229107"/>
            <a:ext cx="5020666" cy="553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FFF00"/>
                </a:solidFill>
                <a:latin typeface="Arial"/>
                <a:cs typeface="Arial"/>
              </a:rPr>
              <a:t>General Purpose Registers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20040" y="912876"/>
            <a:ext cx="8379132" cy="28149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    </a:t>
            </a:r>
            <a:r>
              <a:rPr sz="2200" b="1" spc="10" dirty="0">
                <a:latin typeface="Arial"/>
                <a:cs typeface="Arial"/>
              </a:rPr>
              <a:t>8086 has 8 general purpose registers which:</a:t>
            </a:r>
            <a:endParaRPr sz="2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sz="2200" b="1" spc="10" dirty="0">
                <a:latin typeface="Arial"/>
                <a:cs typeface="Arial"/>
              </a:rPr>
              <a:t>Can be individually used for storing </a:t>
            </a:r>
            <a:r>
              <a:rPr sz="2200" b="1" spc="10" dirty="0">
                <a:solidFill>
                  <a:srgbClr val="7030A0"/>
                </a:solidFill>
                <a:latin typeface="Arial"/>
                <a:cs typeface="Arial"/>
              </a:rPr>
              <a:t>8-bit data</a:t>
            </a:r>
            <a:endParaRPr sz="2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sz="2200" b="1" spc="10" dirty="0">
                <a:latin typeface="Arial"/>
                <a:cs typeface="Arial"/>
              </a:rPr>
              <a:t>Two registers can be combined to store </a:t>
            </a:r>
            <a:r>
              <a:rPr sz="2200" b="1" spc="10" dirty="0">
                <a:solidFill>
                  <a:srgbClr val="7030A0"/>
                </a:solidFill>
                <a:latin typeface="Arial"/>
                <a:cs typeface="Arial"/>
              </a:rPr>
              <a:t>16-bit data</a:t>
            </a:r>
            <a:endParaRPr sz="2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sz="2200" b="1" spc="10" dirty="0">
                <a:latin typeface="Arial"/>
                <a:cs typeface="Arial"/>
              </a:rPr>
              <a:t> Valid register pairs are: </a:t>
            </a:r>
            <a:r>
              <a:rPr sz="2200" b="1" spc="10" dirty="0">
                <a:solidFill>
                  <a:srgbClr val="FF0000"/>
                </a:solidFill>
                <a:latin typeface="Arial"/>
                <a:cs typeface="Arial"/>
              </a:rPr>
              <a:t>AX, BX, CX, DX</a:t>
            </a:r>
            <a:endParaRPr sz="2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sz="2200" b="1" spc="10" dirty="0">
                <a:latin typeface="Arial"/>
                <a:cs typeface="Arial"/>
              </a:rPr>
              <a:t>AX is also called </a:t>
            </a:r>
            <a:r>
              <a:rPr sz="2200" b="1" spc="10" dirty="0">
                <a:solidFill>
                  <a:srgbClr val="7030A0"/>
                </a:solidFill>
                <a:latin typeface="Arial"/>
                <a:cs typeface="Arial"/>
              </a:rPr>
              <a:t>Accumulator </a:t>
            </a:r>
            <a:r>
              <a:rPr sz="2200" b="1" spc="10" dirty="0">
                <a:latin typeface="Arial"/>
                <a:cs typeface="Arial"/>
              </a:rPr>
              <a:t>having some special features</a:t>
            </a:r>
            <a:endParaRPr sz="2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sz="2200" b="1" spc="10" dirty="0">
                <a:latin typeface="Arial"/>
                <a:cs typeface="Arial"/>
              </a:rPr>
              <a:t>BX, also called </a:t>
            </a:r>
            <a:r>
              <a:rPr sz="2200" b="1" spc="10" dirty="0">
                <a:solidFill>
                  <a:srgbClr val="7030A0"/>
                </a:solidFill>
                <a:latin typeface="Arial"/>
                <a:cs typeface="Arial"/>
              </a:rPr>
              <a:t>Base Register </a:t>
            </a:r>
            <a:r>
              <a:rPr sz="2200" b="1" spc="10" dirty="0">
                <a:latin typeface="Arial"/>
                <a:cs typeface="Arial"/>
              </a:rPr>
              <a:t>is the only general purpose</a:t>
            </a:r>
            <a:endParaRPr sz="2200" dirty="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2200" b="1" spc="10" dirty="0">
                <a:latin typeface="Arial"/>
                <a:cs typeface="Arial"/>
              </a:rPr>
              <a:t>register which can also be used in based-addressing mode</a:t>
            </a:r>
            <a:endParaRPr sz="2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sz="2200" b="1" spc="10" dirty="0">
                <a:latin typeface="Arial"/>
                <a:cs typeface="Arial"/>
              </a:rPr>
              <a:t> CX is also used as a </a:t>
            </a:r>
            <a:r>
              <a:rPr sz="2200" b="1" i="1" spc="10" dirty="0">
                <a:latin typeface="Arial"/>
                <a:cs typeface="Arial"/>
              </a:rPr>
              <a:t>default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7030A0"/>
                </a:solidFill>
                <a:latin typeface="Arial"/>
                <a:cs typeface="Arial"/>
              </a:rPr>
              <a:t>Counter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7030A0"/>
                </a:solidFill>
                <a:latin typeface="Arial"/>
                <a:cs typeface="Arial"/>
              </a:rPr>
              <a:t>Register</a:t>
            </a:r>
            <a:r>
              <a:rPr sz="2200" b="1" spc="10" dirty="0">
                <a:latin typeface="Arial"/>
                <a:cs typeface="Arial"/>
              </a:rPr>
              <a:t> in some</a:t>
            </a:r>
            <a:endParaRPr sz="2200" dirty="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sz="2200" b="1" spc="10" dirty="0">
                <a:latin typeface="Arial"/>
                <a:cs typeface="Arial"/>
              </a:rPr>
              <a:t>instructions </a:t>
            </a:r>
            <a:r>
              <a:rPr sz="1800" b="1" spc="10" dirty="0">
                <a:latin typeface="Arial"/>
                <a:cs typeface="Arial"/>
              </a:rPr>
              <a:t>(SHIFT, ROTATE &amp; LOOP)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398770" y="4390136"/>
            <a:ext cx="727253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333399"/>
                </a:solidFill>
                <a:latin typeface="Arial"/>
                <a:cs typeface="Arial"/>
              </a:rPr>
              <a:t>Acc.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631940" y="4390136"/>
            <a:ext cx="525170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92D050"/>
                </a:solidFill>
                <a:latin typeface="Arial"/>
                <a:cs typeface="Arial"/>
              </a:rPr>
              <a:t>AH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495540" y="4390136"/>
            <a:ext cx="491033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92D050"/>
                </a:solidFill>
                <a:latin typeface="Arial"/>
                <a:cs typeface="Arial"/>
              </a:rPr>
              <a:t>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375650" y="4390136"/>
            <a:ext cx="508102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AX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356860" y="5051806"/>
            <a:ext cx="811377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333399"/>
                </a:solidFill>
                <a:latin typeface="Arial"/>
                <a:cs typeface="Arial"/>
              </a:rPr>
              <a:t>Base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631940" y="5051806"/>
            <a:ext cx="524256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92D050"/>
                </a:solidFill>
                <a:latin typeface="Arial"/>
                <a:cs typeface="Arial"/>
              </a:rPr>
              <a:t>BH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496810" y="5051806"/>
            <a:ext cx="490119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92D050"/>
                </a:solidFill>
                <a:latin typeface="Arial"/>
                <a:cs typeface="Arial"/>
              </a:rPr>
              <a:t>BL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376919" y="5051806"/>
            <a:ext cx="507187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BX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137150" y="5618226"/>
            <a:ext cx="1250290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333399"/>
                </a:solidFill>
                <a:latin typeface="Arial"/>
                <a:cs typeface="Arial"/>
              </a:rPr>
              <a:t>Counter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631940" y="5618226"/>
            <a:ext cx="524256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92D050"/>
                </a:solidFill>
                <a:latin typeface="Arial"/>
                <a:cs typeface="Arial"/>
              </a:rPr>
              <a:t>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496810" y="5618226"/>
            <a:ext cx="490119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92D050"/>
                </a:solidFill>
                <a:latin typeface="Arial"/>
                <a:cs typeface="Arial"/>
              </a:rPr>
              <a:t>CL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376919" y="5618226"/>
            <a:ext cx="507187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CX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91150" y="6185916"/>
            <a:ext cx="744017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333399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631940" y="6185916"/>
            <a:ext cx="524256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92D050"/>
                </a:solidFill>
                <a:latin typeface="Arial"/>
                <a:cs typeface="Arial"/>
              </a:rPr>
              <a:t>DH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7496810" y="6185916"/>
            <a:ext cx="490119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92D050"/>
                </a:solidFill>
                <a:latin typeface="Arial"/>
                <a:cs typeface="Arial"/>
              </a:rPr>
              <a:t>DL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376919" y="6185916"/>
            <a:ext cx="507187" cy="433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DX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94970" y="4416933"/>
            <a:ext cx="4388917" cy="1144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Arial"/>
                <a:cs typeface="Arial"/>
              </a:rPr>
              <a:t></a:t>
            </a:r>
            <a:r>
              <a:rPr sz="2200" b="1" spc="10" dirty="0">
                <a:latin typeface="Arial"/>
                <a:cs typeface="Arial"/>
              </a:rPr>
              <a:t> DX or </a:t>
            </a:r>
            <a:r>
              <a:rPr sz="2200" b="1" spc="10" dirty="0">
                <a:solidFill>
                  <a:srgbClr val="7030A0"/>
                </a:solidFill>
                <a:latin typeface="Arial"/>
                <a:cs typeface="Arial"/>
              </a:rPr>
              <a:t>Data Register </a:t>
            </a:r>
            <a:r>
              <a:rPr sz="2200" b="1" spc="10" dirty="0">
                <a:latin typeface="Arial"/>
                <a:cs typeface="Arial"/>
              </a:rPr>
              <a:t>is also </a:t>
            </a:r>
            <a:endParaRPr sz="2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b="1" spc="10" dirty="0">
                <a:latin typeface="Arial"/>
                <a:cs typeface="Arial"/>
              </a:rPr>
              <a:t>    used by </a:t>
            </a:r>
            <a:r>
              <a:rPr sz="2200" b="1" i="1" spc="10" dirty="0">
                <a:latin typeface="Arial"/>
                <a:cs typeface="Arial"/>
              </a:rPr>
              <a:t>default</a:t>
            </a:r>
            <a:r>
              <a:rPr sz="2200" b="1" spc="10" dirty="0">
                <a:latin typeface="Arial"/>
                <a:cs typeface="Arial"/>
              </a:rPr>
              <a:t> to store upper</a:t>
            </a:r>
            <a:endParaRPr sz="2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b="1" spc="10" dirty="0">
                <a:latin typeface="Arial"/>
                <a:cs typeface="Arial"/>
              </a:rPr>
              <a:t>    16-bit data in division and</a:t>
            </a:r>
            <a:endParaRPr sz="2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b="1" spc="10" dirty="0">
                <a:latin typeface="Arial"/>
                <a:cs typeface="Arial"/>
              </a:rPr>
              <a:t>     multiplication operations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Program Execution Transfer Instructions  CALL Des:       This instruction is used to call a subroutine or function      ...">
            <a:extLst>
              <a:ext uri="{FF2B5EF4-FFF2-40B4-BE49-F238E27FC236}">
                <a16:creationId xmlns:a16="http://schemas.microsoft.com/office/drawing/2014/main" id="{40A11E97-AA20-4F71-BAA7-514659F0F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r="-1" b="4912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1473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Program Execution Transfer Instructions  JMP Des:       This instruction is used for unconditional jump from          on...">
            <a:extLst>
              <a:ext uri="{FF2B5EF4-FFF2-40B4-BE49-F238E27FC236}">
                <a16:creationId xmlns:a16="http://schemas.microsoft.com/office/drawing/2014/main" id="{5E090FE9-EF19-4D5B-A294-091AFC8E5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" r="-1" b="8282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924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onditional Jump Table              Mnemonic              Meaning       Jump Condition              JA         Jump if Abo...">
            <a:extLst>
              <a:ext uri="{FF2B5EF4-FFF2-40B4-BE49-F238E27FC236}">
                <a16:creationId xmlns:a16="http://schemas.microsoft.com/office/drawing/2014/main" id="{F5DD5CC0-5306-45C9-A497-F5A7B4130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" r="-1" b="4502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7499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Program Execution Transfer Instructions  Loop Des:       This is a looping instruction.       The number of times loopi...">
            <a:extLst>
              <a:ext uri="{FF2B5EF4-FFF2-40B4-BE49-F238E27FC236}">
                <a16:creationId xmlns:a16="http://schemas.microsoft.com/office/drawing/2014/main" id="{851670CC-6821-406D-A224-FE485AF48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r="-1" b="9797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3698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String Instructions  String in assembly language is just a sequentially     stored bytes or words.  There are very stron...">
            <a:extLst>
              <a:ext uri="{FF2B5EF4-FFF2-40B4-BE49-F238E27FC236}">
                <a16:creationId xmlns:a16="http://schemas.microsoft.com/office/drawing/2014/main" id="{5A5A1142-DA6D-4A53-8CFE-F810E074B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297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String Instructions  CMPS Des, Src:       It compares the string bytes or words.  SCAS String:       It scans a string...">
            <a:extLst>
              <a:ext uri="{FF2B5EF4-FFF2-40B4-BE49-F238E27FC236}">
                <a16:creationId xmlns:a16="http://schemas.microsoft.com/office/drawing/2014/main" id="{E9962001-C99D-4143-B22D-F00170EC9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4014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String Instructions  MOVS / MOVSB / MOVSW:       It causes moving of byte or word from one string to          another.  ...">
            <a:extLst>
              <a:ext uri="{FF2B5EF4-FFF2-40B4-BE49-F238E27FC236}">
                <a16:creationId xmlns:a16="http://schemas.microsoft.com/office/drawing/2014/main" id="{66057F2D-02F3-4698-B341-89DCEF376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06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String Instructions  REP (Repeat):       This is an instruction prefix.       It causes the repetition of the instructi...">
            <a:extLst>
              <a:ext uri="{FF2B5EF4-FFF2-40B4-BE49-F238E27FC236}">
                <a16:creationId xmlns:a16="http://schemas.microsoft.com/office/drawing/2014/main" id="{9C1D5142-FF2C-4BFA-BAE4-D479EEF44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" r="-1" b="9874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01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Processor Control Instructions  These instructions control the processor itself.  8086 allows to control certain control...">
            <a:extLst>
              <a:ext uri="{FF2B5EF4-FFF2-40B4-BE49-F238E27FC236}">
                <a16:creationId xmlns:a16="http://schemas.microsoft.com/office/drawing/2014/main" id="{E02216CA-50A6-4C2A-B41C-3A0FD6FD7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209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Processor Control Instructions  STC:       It sets the carry flag to 1.  CLC:       It clears the carry flag to 0.  C...">
            <a:extLst>
              <a:ext uri="{FF2B5EF4-FFF2-40B4-BE49-F238E27FC236}">
                <a16:creationId xmlns:a16="http://schemas.microsoft.com/office/drawing/2014/main" id="{C47B5A09-0533-4B8D-8C64-FF216B320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9" r="-1" b="5528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75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398510" y="6308471"/>
            <a:ext cx="246964" cy="2419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05200"/>
            <a:ext cx="457200" cy="29591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32790" y="3505644"/>
            <a:ext cx="375107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15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05200"/>
            <a:ext cx="457200" cy="29591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189990" y="3505644"/>
            <a:ext cx="375107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14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05200"/>
            <a:ext cx="457200" cy="29591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647190" y="3505644"/>
            <a:ext cx="375107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13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505200"/>
            <a:ext cx="457200" cy="29591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104390" y="3505644"/>
            <a:ext cx="375107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12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505200"/>
            <a:ext cx="533400" cy="29591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599690" y="3505644"/>
            <a:ext cx="375107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11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05200"/>
            <a:ext cx="533400" cy="29591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33090" y="3505644"/>
            <a:ext cx="375107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10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505200"/>
            <a:ext cx="533400" cy="29591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719830" y="3505644"/>
            <a:ext cx="269938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9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05200"/>
            <a:ext cx="533400" cy="29591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253230" y="3505644"/>
            <a:ext cx="269938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8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05200"/>
            <a:ext cx="457200" cy="29591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748530" y="3505644"/>
            <a:ext cx="269938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7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505200"/>
            <a:ext cx="457200" cy="29591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05730" y="3505644"/>
            <a:ext cx="269938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6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05200"/>
            <a:ext cx="457200" cy="29591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662930" y="3505644"/>
            <a:ext cx="269938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5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505200"/>
            <a:ext cx="533400" cy="29591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158230" y="3505644"/>
            <a:ext cx="269938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4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505200"/>
            <a:ext cx="457200" cy="29591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653530" y="3505644"/>
            <a:ext cx="269938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3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505200"/>
            <a:ext cx="457200" cy="29591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7110730" y="3505644"/>
            <a:ext cx="269938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2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505200"/>
            <a:ext cx="457200" cy="29591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567930" y="3505644"/>
            <a:ext cx="269938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1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505200"/>
            <a:ext cx="457200" cy="29591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8025130" y="3505644"/>
            <a:ext cx="269938" cy="1991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Verdana"/>
                <a:cs typeface="Verdana"/>
              </a:rPr>
              <a:t>0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01110"/>
            <a:ext cx="457200" cy="542290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01110"/>
            <a:ext cx="457200" cy="542290"/>
          </a:xfrm>
          <a:prstGeom prst="rect">
            <a:avLst/>
          </a:prstGeom>
        </p:spPr>
      </p:pic>
      <p:pic>
        <p:nvPicPr>
          <p:cNvPr id="2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01110"/>
            <a:ext cx="457200" cy="54229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01110"/>
            <a:ext cx="457200" cy="54229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801110"/>
            <a:ext cx="533400" cy="54229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81910" y="4002214"/>
            <a:ext cx="303288" cy="199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01110"/>
            <a:ext cx="533400" cy="54229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3116580" y="4002214"/>
            <a:ext cx="300647" cy="199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FF"/>
                </a:solidFill>
                <a:latin typeface="Verdana"/>
                <a:cs typeface="Verdana"/>
              </a:rPr>
              <a:t>DF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801110"/>
            <a:ext cx="533400" cy="54229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674109" y="4002214"/>
            <a:ext cx="253594" cy="199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01110"/>
            <a:ext cx="533400" cy="54229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4194810" y="4002214"/>
            <a:ext cx="276542" cy="199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FF"/>
                </a:solidFill>
                <a:latin typeface="Verdana"/>
                <a:cs typeface="Verdana"/>
              </a:rPr>
              <a:t>TF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01110"/>
            <a:ext cx="457200" cy="54229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4688840" y="4002214"/>
            <a:ext cx="280505" cy="199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FF"/>
                </a:solidFill>
                <a:latin typeface="Verdana"/>
                <a:cs typeface="Verdana"/>
              </a:rPr>
              <a:t>SF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801110"/>
            <a:ext cx="457200" cy="542290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5147310" y="4002214"/>
            <a:ext cx="277698" cy="199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FF"/>
                </a:solidFill>
                <a:latin typeface="Verdana"/>
                <a:cs typeface="Verdana"/>
              </a:rPr>
              <a:t>ZF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801110"/>
            <a:ext cx="457200" cy="54229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801110"/>
            <a:ext cx="533400" cy="54229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93460" y="4002214"/>
            <a:ext cx="291731" cy="199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FF"/>
                </a:solidFill>
                <a:latin typeface="Verdana"/>
                <a:cs typeface="Verdana"/>
              </a:rPr>
              <a:t>AF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801110"/>
            <a:ext cx="457200" cy="54229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801110"/>
            <a:ext cx="457200" cy="54229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7049769" y="4002214"/>
            <a:ext cx="282981" cy="199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FF"/>
                </a:solidFill>
                <a:latin typeface="Verdana"/>
                <a:cs typeface="Verdana"/>
              </a:rPr>
              <a:t>PF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801110"/>
            <a:ext cx="457200" cy="542290"/>
          </a:xfrm>
          <a:prstGeom prst="rect">
            <a:avLst/>
          </a:prstGeom>
        </p:spPr>
      </p:pic>
      <p:pic>
        <p:nvPicPr>
          <p:cNvPr id="2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801110"/>
            <a:ext cx="457200" cy="54229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7964169" y="4002214"/>
            <a:ext cx="282981" cy="1992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FFFFFF"/>
                </a:solidFill>
                <a:latin typeface="Verdana"/>
                <a:cs typeface="Verdana"/>
              </a:rPr>
              <a:t>CF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65" y="834965"/>
            <a:ext cx="2521069" cy="3092569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434580" y="871728"/>
            <a:ext cx="792175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Carry Flag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6642100" y="1236218"/>
            <a:ext cx="2374544" cy="6560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This flag is set, when there is a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carry  out  of  MSB  in  case  of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addition or a borrow in case of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subtraction.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565" y="2082105"/>
            <a:ext cx="2853809" cy="1977509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673850" y="2210308"/>
            <a:ext cx="818539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Parity Flag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1" name="text 1"/>
          <p:cNvSpPr txBox="1"/>
          <p:nvPr/>
        </p:nvSpPr>
        <p:spPr>
          <a:xfrm>
            <a:off x="5727700" y="2574798"/>
            <a:ext cx="2707537" cy="507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This flag is set to 1, if the lower byte of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the result contains even number   of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1’s ; for odd number of  1’s  set to zero.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65" y="720665"/>
            <a:ext cx="3206869" cy="3374509"/>
          </a:xfrm>
          <a:prstGeom prst="rect">
            <a:avLst/>
          </a:prstGeom>
        </p:spPr>
      </p:pic>
      <p:sp>
        <p:nvSpPr>
          <p:cNvPr id="242" name="text 1"/>
          <p:cNvSpPr txBox="1"/>
          <p:nvPr/>
        </p:nvSpPr>
        <p:spPr>
          <a:xfrm>
            <a:off x="4009390" y="814578"/>
            <a:ext cx="1470355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Auxiliary Carry Flag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3" name="text 1"/>
          <p:cNvSpPr txBox="1"/>
          <p:nvPr/>
        </p:nvSpPr>
        <p:spPr>
          <a:xfrm>
            <a:off x="3214370" y="1179068"/>
            <a:ext cx="3057143" cy="6572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This is set, if there is a carry from the lowest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nibble,  i.e,  bit  three  during  addition,  or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borrow for the lowest nibble, i.e, bit three,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during subtraction.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25" y="2073215"/>
            <a:ext cx="2839839" cy="1901309"/>
          </a:xfrm>
          <a:prstGeom prst="rect">
            <a:avLst/>
          </a:prstGeom>
        </p:spPr>
      </p:pic>
      <p:sp>
        <p:nvSpPr>
          <p:cNvPr id="244" name="text 1"/>
          <p:cNvSpPr txBox="1"/>
          <p:nvPr/>
        </p:nvSpPr>
        <p:spPr>
          <a:xfrm>
            <a:off x="3489959" y="2201418"/>
            <a:ext cx="728472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Zero Flag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5" name="text 1"/>
          <p:cNvSpPr txBox="1"/>
          <p:nvPr/>
        </p:nvSpPr>
        <p:spPr>
          <a:xfrm>
            <a:off x="2589530" y="2565908"/>
            <a:ext cx="2525725" cy="207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This flag is set, if the result of the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6" name="text 1"/>
          <p:cNvSpPr txBox="1"/>
          <p:nvPr/>
        </p:nvSpPr>
        <p:spPr>
          <a:xfrm>
            <a:off x="2589530" y="2748788"/>
            <a:ext cx="876451" cy="207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computation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7" name="text 1"/>
          <p:cNvSpPr txBox="1"/>
          <p:nvPr/>
        </p:nvSpPr>
        <p:spPr>
          <a:xfrm>
            <a:off x="3786783" y="2748788"/>
            <a:ext cx="176631" cy="207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8" name="text 1"/>
          <p:cNvSpPr txBox="1"/>
          <p:nvPr/>
        </p:nvSpPr>
        <p:spPr>
          <a:xfrm>
            <a:off x="2589530" y="2748788"/>
            <a:ext cx="2526790" cy="3573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694687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comparison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performed by an instruction is zero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" y="2092265"/>
            <a:ext cx="4727059" cy="1873369"/>
          </a:xfrm>
          <a:prstGeom prst="rect">
            <a:avLst/>
          </a:prstGeom>
        </p:spPr>
      </p:pic>
      <p:sp>
        <p:nvSpPr>
          <p:cNvPr id="249" name="text 1"/>
          <p:cNvSpPr txBox="1"/>
          <p:nvPr/>
        </p:nvSpPr>
        <p:spPr>
          <a:xfrm>
            <a:off x="868680" y="2221738"/>
            <a:ext cx="728776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Sign Flag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0" name="text 1"/>
          <p:cNvSpPr txBox="1"/>
          <p:nvPr/>
        </p:nvSpPr>
        <p:spPr>
          <a:xfrm>
            <a:off x="162560" y="2586228"/>
            <a:ext cx="2138324" cy="3573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This flag is set, when the result</a:t>
            </a:r>
            <a:endParaRPr sz="1100" dirty="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of any computation is negative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3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175" y="4134425"/>
            <a:ext cx="4765160" cy="1383149"/>
          </a:xfrm>
          <a:prstGeom prst="rect">
            <a:avLst/>
          </a:prstGeom>
        </p:spPr>
      </p:pic>
      <p:sp>
        <p:nvSpPr>
          <p:cNvPr id="251" name="text 1"/>
          <p:cNvSpPr txBox="1"/>
          <p:nvPr/>
        </p:nvSpPr>
        <p:spPr>
          <a:xfrm>
            <a:off x="6478270" y="4432808"/>
            <a:ext cx="2525874" cy="3435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900429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Tarp Flag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If  this  flag  is  set,  the  processor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2" name="text 1"/>
          <p:cNvSpPr txBox="1"/>
          <p:nvPr/>
        </p:nvSpPr>
        <p:spPr>
          <a:xfrm>
            <a:off x="6478270" y="4798568"/>
            <a:ext cx="466801" cy="3573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enters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mode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3" name="text 1"/>
          <p:cNvSpPr txBox="1"/>
          <p:nvPr/>
        </p:nvSpPr>
        <p:spPr>
          <a:xfrm>
            <a:off x="7029653" y="4798568"/>
            <a:ext cx="274778" cy="3573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the</a:t>
            </a:r>
            <a:endParaRPr sz="1100">
              <a:latin typeface="Arial"/>
              <a:cs typeface="Arial"/>
            </a:endParaRPr>
          </a:p>
          <a:p>
            <a:pPr marL="71324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by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4" name="text 1"/>
          <p:cNvSpPr txBox="1"/>
          <p:nvPr/>
        </p:nvSpPr>
        <p:spPr>
          <a:xfrm>
            <a:off x="7369504" y="4798568"/>
            <a:ext cx="439216" cy="207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single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5" name="text 1"/>
          <p:cNvSpPr txBox="1"/>
          <p:nvPr/>
        </p:nvSpPr>
        <p:spPr>
          <a:xfrm>
            <a:off x="7502094" y="4798568"/>
            <a:ext cx="761085" cy="3573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91208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step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generating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2" name="text 1"/>
          <p:cNvSpPr txBox="1"/>
          <p:nvPr/>
        </p:nvSpPr>
        <p:spPr>
          <a:xfrm>
            <a:off x="8309354" y="4798568"/>
            <a:ext cx="694337" cy="3573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spc="10" dirty="0">
                <a:latin typeface="Arial"/>
                <a:cs typeface="Arial"/>
              </a:rPr>
              <a:t>execution</a:t>
            </a:r>
            <a:endParaRPr sz="900">
              <a:latin typeface="Arial"/>
              <a:cs typeface="Arial"/>
            </a:endParaRPr>
          </a:p>
          <a:p>
            <a:pPr marL="152706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internal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3" name="text 1"/>
          <p:cNvSpPr txBox="1"/>
          <p:nvPr/>
        </p:nvSpPr>
        <p:spPr>
          <a:xfrm>
            <a:off x="6478270" y="5163058"/>
            <a:ext cx="2259632" cy="3573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interrupts  after  the  execution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each instruction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4" name="text 1"/>
          <p:cNvSpPr txBox="1"/>
          <p:nvPr/>
        </p:nvSpPr>
        <p:spPr>
          <a:xfrm>
            <a:off x="8832695" y="5163058"/>
            <a:ext cx="170078" cy="207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of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65" y="4228405"/>
            <a:ext cx="5264270" cy="2404229"/>
          </a:xfrm>
          <a:prstGeom prst="rect">
            <a:avLst/>
          </a:prstGeom>
        </p:spPr>
      </p:pic>
      <p:sp>
        <p:nvSpPr>
          <p:cNvPr id="195" name="text 1"/>
          <p:cNvSpPr txBox="1"/>
          <p:nvPr/>
        </p:nvSpPr>
        <p:spPr>
          <a:xfrm>
            <a:off x="7052310" y="5653278"/>
            <a:ext cx="1024127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Interrupt Flag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6" name="text 1"/>
          <p:cNvSpPr txBox="1"/>
          <p:nvPr/>
        </p:nvSpPr>
        <p:spPr>
          <a:xfrm>
            <a:off x="6112510" y="6019038"/>
            <a:ext cx="2900323" cy="5060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319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Causes the 8086 to recognize external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mask interrupts; clearing IF disables these</a:t>
            </a:r>
            <a:endParaRPr sz="1200">
              <a:latin typeface="Arial"/>
              <a:cs typeface="Arial"/>
            </a:endParaRPr>
          </a:p>
          <a:p>
            <a:pPr marL="109093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interrupts.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95" y="4272855"/>
            <a:ext cx="4578469" cy="2463919"/>
          </a:xfrm>
          <a:prstGeom prst="rect">
            <a:avLst/>
          </a:prstGeom>
        </p:spPr>
      </p:pic>
      <p:sp>
        <p:nvSpPr>
          <p:cNvPr id="197" name="text 1"/>
          <p:cNvSpPr txBox="1"/>
          <p:nvPr/>
        </p:nvSpPr>
        <p:spPr>
          <a:xfrm>
            <a:off x="3058160" y="5652008"/>
            <a:ext cx="1059943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Direction Flag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6" name="text 1"/>
          <p:cNvSpPr txBox="1"/>
          <p:nvPr/>
        </p:nvSpPr>
        <p:spPr>
          <a:xfrm>
            <a:off x="1371600" y="5833681"/>
            <a:ext cx="4427371" cy="739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This is used by string manipulation instructions. If this flag bit is ‘0’, the</a:t>
            </a:r>
            <a:endParaRPr sz="11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string is processed beginning from the lowest address to the highest</a:t>
            </a:r>
            <a:endParaRPr sz="11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address,  i.e.,  auto  incrementing  mode.  Otherwise,  the  string  is</a:t>
            </a:r>
            <a:endParaRPr sz="11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processed from the highest address towards the lowest address, i.e.,</a:t>
            </a:r>
            <a:endParaRPr sz="11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auto incrementing mode.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24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" y="4122995"/>
            <a:ext cx="4897239" cy="1519039"/>
          </a:xfrm>
          <a:prstGeom prst="rect">
            <a:avLst/>
          </a:prstGeom>
        </p:spPr>
      </p:pic>
      <p:sp>
        <p:nvSpPr>
          <p:cNvPr id="257" name="text 1"/>
          <p:cNvSpPr txBox="1"/>
          <p:nvPr/>
        </p:nvSpPr>
        <p:spPr>
          <a:xfrm>
            <a:off x="1981200" y="4642358"/>
            <a:ext cx="1093927" cy="216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Over flow Flag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8" name="text 1"/>
          <p:cNvSpPr txBox="1"/>
          <p:nvPr/>
        </p:nvSpPr>
        <p:spPr>
          <a:xfrm>
            <a:off x="173990" y="4824031"/>
            <a:ext cx="4700625" cy="601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This flag is set, if an overflow occurs, i.e, if the result of a signed operation</a:t>
            </a:r>
            <a:endParaRPr sz="1100" dirty="0">
              <a:latin typeface="Arial"/>
              <a:cs typeface="Arial"/>
            </a:endParaRPr>
          </a:p>
          <a:p>
            <a:pPr marL="36829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is large enough to accommodate in a destination register. The result is of</a:t>
            </a:r>
            <a:endParaRPr sz="11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070" spc="10" dirty="0">
                <a:latin typeface="Arial"/>
                <a:cs typeface="Arial"/>
              </a:rPr>
              <a:t>more than 7-bits in size in case of 8-bit signed operation and more than 15-</a:t>
            </a:r>
            <a:endParaRPr sz="1000" dirty="0">
              <a:latin typeface="Arial"/>
              <a:cs typeface="Arial"/>
            </a:endParaRPr>
          </a:p>
          <a:p>
            <a:pPr marL="5715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bits in size in case of 16-bit sign operations, then the overflow will be set.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99" name="Image">
            <a:extLst>
              <a:ext uri="{FF2B5EF4-FFF2-40B4-BE49-F238E27FC236}">
                <a16:creationId xmlns:a16="http://schemas.microsoft.com/office/drawing/2014/main" id="{9AA61AC5-9D71-430C-AED6-41B6646804E2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9272"/>
            <a:ext cx="7239000" cy="457200"/>
          </a:xfrm>
          <a:prstGeom prst="rect">
            <a:avLst/>
          </a:prstGeom>
        </p:spPr>
      </p:pic>
      <p:sp>
        <p:nvSpPr>
          <p:cNvPr id="259" name="Rectangle 258">
            <a:extLst>
              <a:ext uri="{FF2B5EF4-FFF2-40B4-BE49-F238E27FC236}">
                <a16:creationId xmlns:a16="http://schemas.microsoft.com/office/drawing/2014/main" id="{0A3BE8BB-B6B0-4327-A4B5-96B9A25393AE}"/>
              </a:ext>
            </a:extLst>
          </p:cNvPr>
          <p:cNvSpPr/>
          <p:nvPr/>
        </p:nvSpPr>
        <p:spPr>
          <a:xfrm>
            <a:off x="2300884" y="148232"/>
            <a:ext cx="6391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10" dirty="0">
                <a:solidFill>
                  <a:srgbClr val="FFFF00"/>
                </a:solidFill>
                <a:latin typeface="Arial"/>
                <a:cs typeface="Arial"/>
              </a:rPr>
              <a:t>8086 REGISTER ORGANIZATION : FLAG REGISTER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Processor Control Instructions  STD:       It sets the direction flag to 1.       If it is set, string bytes are access...">
            <a:extLst>
              <a:ext uri="{FF2B5EF4-FFF2-40B4-BE49-F238E27FC236}">
                <a16:creationId xmlns:a16="http://schemas.microsoft.com/office/drawing/2014/main" id="{1DF580EB-22B0-45C7-8170-E3E959393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0" r="-1" b="3876"/>
          <a:stretch/>
        </p:blipFill>
        <p:spPr bwMode="auto">
          <a:xfrm>
            <a:off x="20" y="685798"/>
            <a:ext cx="9141694" cy="61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42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processor - 8086 Interrupts - Tutorialspoint">
            <a:extLst>
              <a:ext uri="{FF2B5EF4-FFF2-40B4-BE49-F238E27FC236}">
                <a16:creationId xmlns:a16="http://schemas.microsoft.com/office/drawing/2014/main" id="{2758237B-15A3-49BC-859C-326CA73F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219200"/>
            <a:ext cx="7809368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" descr="U">
            <a:extLst>
              <a:ext uri="{FF2B5EF4-FFF2-40B4-BE49-F238E27FC236}">
                <a16:creationId xmlns:a16="http://schemas.microsoft.com/office/drawing/2014/main" id="{25F7578C-C30C-4F46-B384-60D39A7DAE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3"/>
            <a:ext cx="8458200" cy="45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5680FE-3629-4A9F-80A2-FD0CEA305761}"/>
              </a:ext>
            </a:extLst>
          </p:cNvPr>
          <p:cNvSpPr/>
          <p:nvPr/>
        </p:nvSpPr>
        <p:spPr>
          <a:xfrm>
            <a:off x="1905000" y="116671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spc="10" dirty="0">
                <a:solidFill>
                  <a:srgbClr val="FFFF00"/>
                </a:solidFill>
                <a:latin typeface="Arial"/>
                <a:cs typeface="Arial"/>
              </a:rPr>
              <a:t>INTERRUPTS OF 8086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6138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372"/>
            <a:ext cx="9144000" cy="6858000"/>
          </a:xfrm>
          <a:prstGeom prst="rect">
            <a:avLst/>
          </a:prstGeom>
        </p:spPr>
      </p:pic>
      <p:pic>
        <p:nvPicPr>
          <p:cNvPr id="5" name="Image" descr="U">
            <a:extLst>
              <a:ext uri="{FF2B5EF4-FFF2-40B4-BE49-F238E27FC236}">
                <a16:creationId xmlns:a16="http://schemas.microsoft.com/office/drawing/2014/main" id="{9081DAF1-BE39-475E-B8CA-AAA5EC1D49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3"/>
            <a:ext cx="8458200" cy="5195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77771-ECEE-4213-A0EB-DA4A77719AE0}"/>
              </a:ext>
            </a:extLst>
          </p:cNvPr>
          <p:cNvSpPr/>
          <p:nvPr/>
        </p:nvSpPr>
        <p:spPr>
          <a:xfrm>
            <a:off x="2711466" y="119679"/>
            <a:ext cx="4079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pc="10" dirty="0">
                <a:solidFill>
                  <a:srgbClr val="FFFF00"/>
                </a:solidFill>
                <a:latin typeface="Arial"/>
                <a:cs typeface="Arial"/>
              </a:rPr>
              <a:t>HARDWARE INTERRUPTS OF 8086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902"/>
            <a:ext cx="9144000" cy="6858000"/>
          </a:xfrm>
          <a:prstGeom prst="rect">
            <a:avLst/>
          </a:prstGeom>
        </p:spPr>
      </p:pic>
      <p:pic>
        <p:nvPicPr>
          <p:cNvPr id="5" name="Image" descr="U">
            <a:extLst>
              <a:ext uri="{FF2B5EF4-FFF2-40B4-BE49-F238E27FC236}">
                <a16:creationId xmlns:a16="http://schemas.microsoft.com/office/drawing/2014/main" id="{088A3FA0-B748-49AD-B83D-3CAF6C2F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3"/>
            <a:ext cx="8458200" cy="5195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252C77-C41F-4F22-86CE-6739B716D1F1}"/>
              </a:ext>
            </a:extLst>
          </p:cNvPr>
          <p:cNvSpPr/>
          <p:nvPr/>
        </p:nvSpPr>
        <p:spPr>
          <a:xfrm>
            <a:off x="2743200" y="106279"/>
            <a:ext cx="4079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pc="10" dirty="0">
                <a:solidFill>
                  <a:srgbClr val="FFFF00"/>
                </a:solidFill>
                <a:latin typeface="Arial"/>
                <a:cs typeface="Arial"/>
              </a:rPr>
              <a:t>HARDWARE INTERRUPT OF 8086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" y="592281"/>
            <a:ext cx="9144000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4969" y="514"/>
            <a:ext cx="8174887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endParaRPr lang="en-US" sz="2350" spc="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lnSpc>
                <a:spcPct val="100000"/>
              </a:lnSpc>
            </a:pPr>
            <a:endParaRPr lang="en-US" sz="2350" spc="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5 6  I n t e r r u p t s  o f  8 0 8 6  a r e  D i v i d e d  i n t o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 G r o u p 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42570" y="1150153"/>
            <a:ext cx="8501623" cy="18466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endParaRPr lang="en-US" sz="2400" spc="10" dirty="0">
              <a:latin typeface="Cambria Math"/>
              <a:cs typeface="Cambria Math"/>
            </a:endParaRPr>
          </a:p>
          <a:p>
            <a:pPr marL="0">
              <a:lnSpc>
                <a:spcPct val="100000"/>
              </a:lnSpc>
            </a:pPr>
            <a:endParaRPr lang="en-US" sz="2400" spc="10" dirty="0">
              <a:latin typeface="Cambria Math"/>
              <a:cs typeface="Cambria Math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1 .  T y p e  0 0  t o  T y p e  0 4  i n t e r r u p t s -</a:t>
            </a:r>
            <a:endParaRPr sz="2400" dirty="0">
              <a:latin typeface="Cambria Math"/>
              <a:cs typeface="Cambria Math"/>
            </a:endParaRPr>
          </a:p>
          <a:p>
            <a:pPr marL="45720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These  are  used  for  fixed  operations  and  hence  are  called</a:t>
            </a:r>
            <a:endParaRPr sz="2400" dirty="0">
              <a:latin typeface="Cambria Math"/>
              <a:cs typeface="Cambria Math"/>
            </a:endParaRPr>
          </a:p>
          <a:p>
            <a:pPr marL="457200">
              <a:lnSpc>
                <a:spcPct val="100000"/>
              </a:lnSpc>
            </a:pPr>
            <a:r>
              <a:rPr sz="2400" spc="10" dirty="0">
                <a:solidFill>
                  <a:srgbClr val="FF0000"/>
                </a:solidFill>
                <a:latin typeface="Cambria Math"/>
                <a:cs typeface="Cambria Math"/>
              </a:rPr>
              <a:t>dedicated interrupts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42570" y="2613193"/>
            <a:ext cx="8384155" cy="18466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endParaRPr lang="en-US" sz="2400" spc="10" dirty="0">
              <a:latin typeface="Cambria Math"/>
              <a:cs typeface="Cambria Math"/>
            </a:endParaRPr>
          </a:p>
          <a:p>
            <a:pPr marL="0">
              <a:lnSpc>
                <a:spcPct val="100000"/>
              </a:lnSpc>
            </a:pPr>
            <a:endParaRPr lang="en-US" sz="2400" spc="10" dirty="0">
              <a:latin typeface="Cambria Math"/>
              <a:cs typeface="Cambria Math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  </a:t>
            </a:r>
            <a:r>
              <a:rPr lang="en-US" sz="2400" spc="10" dirty="0">
                <a:latin typeface="Cambria Math"/>
                <a:cs typeface="Cambria Math"/>
              </a:rPr>
              <a:t>2. </a:t>
            </a:r>
            <a:r>
              <a:rPr sz="2400" spc="10" dirty="0">
                <a:latin typeface="Cambria Math"/>
                <a:cs typeface="Cambria Math"/>
              </a:rPr>
              <a:t>T y p e  0 5  t o  T y p e  3 1  i n t e r r u p t s</a:t>
            </a:r>
            <a:endParaRPr sz="2400" dirty="0">
              <a:latin typeface="Cambria Math"/>
              <a:cs typeface="Cambria Math"/>
            </a:endParaRPr>
          </a:p>
          <a:p>
            <a:pPr marL="457200">
              <a:lnSpc>
                <a:spcPct val="100000"/>
              </a:lnSpc>
            </a:pPr>
            <a:r>
              <a:rPr sz="2400" spc="10" dirty="0">
                <a:solidFill>
                  <a:srgbClr val="FF0000"/>
                </a:solidFill>
                <a:latin typeface="Cambria Math"/>
                <a:cs typeface="Cambria Math"/>
              </a:rPr>
              <a:t>Not used </a:t>
            </a:r>
            <a:r>
              <a:rPr sz="2400" spc="10" dirty="0">
                <a:latin typeface="Cambria Math"/>
                <a:cs typeface="Cambria Math"/>
              </a:rPr>
              <a:t>by 8086,reserved for higher processors like 80286</a:t>
            </a:r>
            <a:endParaRPr sz="2400" dirty="0">
              <a:latin typeface="Cambria Math"/>
              <a:cs typeface="Cambria Math"/>
            </a:endParaRPr>
          </a:p>
          <a:p>
            <a:pPr marL="45720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80386 etc.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2570" y="4076233"/>
            <a:ext cx="8660191" cy="22159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  </a:t>
            </a:r>
            <a:endParaRPr lang="en-US" sz="2400" spc="10" dirty="0">
              <a:latin typeface="Cambria Math"/>
              <a:cs typeface="Cambria Math"/>
            </a:endParaRPr>
          </a:p>
          <a:p>
            <a:pPr marL="0">
              <a:lnSpc>
                <a:spcPct val="100000"/>
              </a:lnSpc>
            </a:pPr>
            <a:endParaRPr lang="en-US" sz="2400" spc="10" dirty="0">
              <a:latin typeface="Cambria Math"/>
              <a:cs typeface="Cambria Math"/>
            </a:endParaRPr>
          </a:p>
          <a:p>
            <a:pPr marL="0">
              <a:lnSpc>
                <a:spcPct val="100000"/>
              </a:lnSpc>
            </a:pPr>
            <a:r>
              <a:rPr lang="en-US" sz="2400" spc="10" dirty="0">
                <a:latin typeface="Cambria Math"/>
                <a:cs typeface="Cambria Math"/>
              </a:rPr>
              <a:t>3. </a:t>
            </a:r>
            <a:r>
              <a:rPr sz="2400" spc="10" dirty="0">
                <a:latin typeface="Cambria Math"/>
                <a:cs typeface="Cambria Math"/>
              </a:rPr>
              <a:t>T y p e  3 2  t o  T y p e  2 5 5  i n t e r r u p t s</a:t>
            </a:r>
            <a:endParaRPr sz="2400" dirty="0">
              <a:latin typeface="Cambria Math"/>
              <a:cs typeface="Cambria Math"/>
            </a:endParaRPr>
          </a:p>
          <a:p>
            <a:pPr marL="45720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Available for user, called </a:t>
            </a:r>
            <a:r>
              <a:rPr sz="2400" spc="10" dirty="0">
                <a:solidFill>
                  <a:srgbClr val="FF0000"/>
                </a:solidFill>
                <a:latin typeface="Cambria Math"/>
                <a:cs typeface="Cambria Math"/>
              </a:rPr>
              <a:t>user defined interrupts. </a:t>
            </a:r>
            <a:r>
              <a:rPr sz="2400" spc="10" dirty="0">
                <a:latin typeface="Cambria Math"/>
                <a:cs typeface="Cambria Math"/>
              </a:rPr>
              <a:t>These can be</a:t>
            </a:r>
            <a:endParaRPr sz="2400" dirty="0">
              <a:latin typeface="Cambria Math"/>
              <a:cs typeface="Cambria Math"/>
            </a:endParaRPr>
          </a:p>
          <a:p>
            <a:pPr marL="45720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either H/W interrupts and activated through INTR line or can</a:t>
            </a:r>
            <a:endParaRPr sz="2400" dirty="0">
              <a:latin typeface="Cambria Math"/>
              <a:cs typeface="Cambria Math"/>
            </a:endParaRPr>
          </a:p>
          <a:p>
            <a:pPr marL="45720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be S/W interrupts.</a:t>
            </a:r>
            <a:endParaRPr sz="2400" dirty="0">
              <a:latin typeface="Cambria Math"/>
              <a:cs typeface="Cambria Math"/>
            </a:endParaRPr>
          </a:p>
        </p:txBody>
      </p:sp>
      <p:pic>
        <p:nvPicPr>
          <p:cNvPr id="8" name="Image" descr="U">
            <a:extLst>
              <a:ext uri="{FF2B5EF4-FFF2-40B4-BE49-F238E27FC236}">
                <a16:creationId xmlns:a16="http://schemas.microsoft.com/office/drawing/2014/main" id="{4EB61E53-1F62-4B89-A12C-3671B094F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3"/>
            <a:ext cx="8458200" cy="5195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51E925-40E3-4725-97C1-E83E4E91D988}"/>
              </a:ext>
            </a:extLst>
          </p:cNvPr>
          <p:cNvSpPr/>
          <p:nvPr/>
        </p:nvSpPr>
        <p:spPr>
          <a:xfrm>
            <a:off x="2498187" y="128679"/>
            <a:ext cx="3872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pc="10" dirty="0">
                <a:solidFill>
                  <a:srgbClr val="FFFF00"/>
                </a:solidFill>
                <a:latin typeface="Arial"/>
                <a:cs typeface="Arial"/>
              </a:rPr>
              <a:t>SOFTWARE INTERRUPT OF 8086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DF100-722E-45C8-B5E5-E0397223C2F0}"/>
              </a:ext>
            </a:extLst>
          </p:cNvPr>
          <p:cNvSpPr txBox="1"/>
          <p:nvPr/>
        </p:nvSpPr>
        <p:spPr>
          <a:xfrm flipH="1">
            <a:off x="1722119" y="2316481"/>
            <a:ext cx="5440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THANK YOU</a:t>
            </a:r>
          </a:p>
          <a:p>
            <a:pPr algn="ctr"/>
            <a:r>
              <a:rPr lang="en-US" sz="4000" b="1" dirty="0"/>
              <a:t> STUDENTS</a:t>
            </a:r>
          </a:p>
          <a:p>
            <a:pPr algn="ctr"/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r>
              <a:rPr lang="en-US" sz="1400" i="1" dirty="0"/>
              <a:t>Be Safe and Stay at home</a:t>
            </a:r>
            <a:r>
              <a:rPr lang="en-US" sz="40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4974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3528</Words>
  <Application>Microsoft Office PowerPoint</Application>
  <PresentationFormat>On-screen Show (4:3)</PresentationFormat>
  <Paragraphs>789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Bookman Old Style</vt:lpstr>
      <vt:lpstr>Calibri</vt:lpstr>
      <vt:lpstr>Cambria Math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Jyoti Guglani</cp:lastModifiedBy>
  <cp:revision>31</cp:revision>
  <dcterms:created xsi:type="dcterms:W3CDTF">2020-03-20T03:06:41Z</dcterms:created>
  <dcterms:modified xsi:type="dcterms:W3CDTF">2021-06-11T04:12:06Z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2020-03-20T00:00:00Z</vt:filetime>
  </property>
  <property fmtid="{D5CDD505-2E9C-101B-9397-08002B2CF9AE}" pid="3" name="LastSaved">
    <vt:filetime>2020-03-20T00:00:00Z</vt:filetime>
  </property>
</Properties>
</file>